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Raleway"/>
      <p:regular r:id="rId21"/>
      <p:bold r:id="rId22"/>
      <p:italic r:id="rId23"/>
      <p:boldItalic r:id="rId24"/>
    </p:embeddedFont>
    <p:embeddedFont>
      <p:font typeface="Montserrat SemiBold"/>
      <p:regular r:id="rId25"/>
      <p:bold r:id="rId26"/>
      <p:italic r:id="rId27"/>
      <p:boldItalic r:id="rId28"/>
    </p:embeddedFont>
    <p:embeddedFont>
      <p:font typeface="Raleway ExtraBold"/>
      <p:bold r:id="rId29"/>
      <p:boldItalic r:id="rId30"/>
    </p:embeddedFont>
    <p:embeddedFont>
      <p:font typeface="Montserrat"/>
      <p:regular r:id="rId31"/>
      <p:bold r:id="rId32"/>
      <p:italic r:id="rId33"/>
      <p:boldItalic r:id="rId34"/>
    </p:embeddedFont>
    <p:embeddedFont>
      <p:font typeface="Raleway Light"/>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SemiBold-bold.fntdata"/><Relationship Id="rId25" Type="http://schemas.openxmlformats.org/officeDocument/2006/relationships/font" Target="fonts/MontserratSemiBold-regular.fntdata"/><Relationship Id="rId28" Type="http://schemas.openxmlformats.org/officeDocument/2006/relationships/font" Target="fonts/MontserratSemiBold-boldItalic.fntdata"/><Relationship Id="rId27" Type="http://schemas.openxmlformats.org/officeDocument/2006/relationships/font" Target="fonts/MontserratSemi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alewayExtraBold-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regular.fntdata"/><Relationship Id="rId30" Type="http://schemas.openxmlformats.org/officeDocument/2006/relationships/font" Target="fonts/RalewayExtraBold-boldItalic.fntdata"/><Relationship Id="rId11" Type="http://schemas.openxmlformats.org/officeDocument/2006/relationships/slide" Target="slides/slide7.xml"/><Relationship Id="rId33" Type="http://schemas.openxmlformats.org/officeDocument/2006/relationships/font" Target="fonts/Montserrat-italic.fntdata"/><Relationship Id="rId10" Type="http://schemas.openxmlformats.org/officeDocument/2006/relationships/slide" Target="slides/slide6.xml"/><Relationship Id="rId32" Type="http://schemas.openxmlformats.org/officeDocument/2006/relationships/font" Target="fonts/Montserrat-bold.fntdata"/><Relationship Id="rId13" Type="http://schemas.openxmlformats.org/officeDocument/2006/relationships/slide" Target="slides/slide9.xml"/><Relationship Id="rId35" Type="http://schemas.openxmlformats.org/officeDocument/2006/relationships/font" Target="fonts/RalewayLight-regular.fntdata"/><Relationship Id="rId12" Type="http://schemas.openxmlformats.org/officeDocument/2006/relationships/slide" Target="slides/slide8.xml"/><Relationship Id="rId34" Type="http://schemas.openxmlformats.org/officeDocument/2006/relationships/font" Target="fonts/Montserrat-boldItalic.fntdata"/><Relationship Id="rId15" Type="http://schemas.openxmlformats.org/officeDocument/2006/relationships/slide" Target="slides/slide11.xml"/><Relationship Id="rId37" Type="http://schemas.openxmlformats.org/officeDocument/2006/relationships/font" Target="fonts/RalewayLight-italic.fntdata"/><Relationship Id="rId14" Type="http://schemas.openxmlformats.org/officeDocument/2006/relationships/slide" Target="slides/slide10.xml"/><Relationship Id="rId36" Type="http://schemas.openxmlformats.org/officeDocument/2006/relationships/font" Target="fonts/RalewayLight-bold.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RalewayLight-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 name="Shape 53"/>
        <p:cNvGrpSpPr/>
        <p:nvPr/>
      </p:nvGrpSpPr>
      <p:grpSpPr>
        <a:xfrm>
          <a:off x="0" y="0"/>
          <a:ext cx="0" cy="0"/>
          <a:chOff x="0" y="0"/>
          <a:chExt cx="0" cy="0"/>
        </a:xfrm>
      </p:grpSpPr>
      <p:sp>
        <p:nvSpPr>
          <p:cNvPr id="54" name="Google Shape;54;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6eaf146720_1_20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6eaf146720_1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a:p>
            <a:pPr indent="0" lvl="0" marL="0" rtl="0" algn="l">
              <a:spcBef>
                <a:spcPts val="0"/>
              </a:spcBef>
              <a:spcAft>
                <a:spcPts val="0"/>
              </a:spcAft>
              <a:buNone/>
            </a:pPr>
            <a:r>
              <a:rPr lang="en"/>
              <a:t>Second most profitable product line option. If the retailer was </a:t>
            </a:r>
            <a:r>
              <a:rPr lang="en"/>
              <a:t>hesitant</a:t>
            </a:r>
            <a:r>
              <a:rPr lang="en"/>
              <a:t> about holding 3 of our products then we will recommend these two. Given the performance of this product and willingness to carry a third, we suggest increasing the product line to 3 in the second year and staying consistent with this choice for the rest of the cycle.That is begin by offering a product line of 18” Bouncing Racing(Low Price) and 26” Rocking Glamour(High Price) while the competitor provides 26” Rocking Racing(High Price). Per market share,we expect for the competitor to lower its prices, resulting in product </a:t>
            </a:r>
            <a:r>
              <a:rPr lang="en">
                <a:solidFill>
                  <a:schemeClr val="dk1"/>
                </a:solidFill>
              </a:rPr>
              <a:t>26” Rocking Racing(Low Price). That will lead us to keep 18” Bouncing Racing(Low Price) and adjust to 26” Rocking Glamour(Low Price) .In the subsequent period, we will replace 18” Bouncing Racing(Low Price) with 26” Bouncing Racing(Low Price), while adding 18” Rocking Racing(Low Price) and retaining 26” Rocking Glamour(Low Price). The competitor will supply 26” Rocking Racing(Low Price).</a:t>
            </a:r>
            <a:r>
              <a:rPr lang="en"/>
              <a:t>With this dynamic product line we expect to increase profits over the 5 year cycle by 72%. In dollar terms, we expect $299K in profit per year.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scenario assumes that the retailer will be happy with the performance of our products, therefore, they will be very willing to expand to 3 products. What if it is the case that the retailer shows interest in 3 products early on but then decides to reverse that </a:t>
            </a:r>
            <a:r>
              <a:rPr lang="en"/>
              <a:t>decision</a:t>
            </a:r>
            <a:r>
              <a:rPr lang="en"/>
              <a:t> and only allow two? The next scenario will solve that issue…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6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6ece3f4f08_2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6ece3f4f0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a:p>
            <a:pPr indent="0" lvl="0" marL="0" rtl="0" algn="l">
              <a:spcBef>
                <a:spcPts val="0"/>
              </a:spcBef>
              <a:spcAft>
                <a:spcPts val="0"/>
              </a:spcAft>
              <a:buNone/>
            </a:pPr>
            <a:r>
              <a:rPr lang="en"/>
              <a:t>Third most profitable scenario. If for any given circumstances, the retailer decides to only hold two of our products, we will suggest following this scheme. Given that they permitted a product line of 3, the initial line consists of 26” Bouncing Racing(High Price),18” Rocking Glamour(High Price),26” Rocking Glamour(High Price) while the competitor supplies 26” Rocking Racing(High Price). Per market share,we expect the competitor to lower price and provide 8. Resulting in our product line to change into </a:t>
            </a:r>
            <a:r>
              <a:rPr lang="en">
                <a:solidFill>
                  <a:schemeClr val="dk1"/>
                </a:solidFill>
              </a:rPr>
              <a:t>26” Bouncing Racing(Low Price)</a:t>
            </a:r>
            <a:r>
              <a:rPr lang="en"/>
              <a:t> </a:t>
            </a:r>
            <a:r>
              <a:rPr lang="en"/>
              <a:t> , </a:t>
            </a:r>
            <a:r>
              <a:rPr lang="en">
                <a:solidFill>
                  <a:schemeClr val="dk1"/>
                </a:solidFill>
              </a:rPr>
              <a:t>18” Rocking Glamour(High Price)</a:t>
            </a:r>
            <a:r>
              <a:rPr lang="en"/>
              <a:t>, </a:t>
            </a:r>
            <a:r>
              <a:rPr lang="en">
                <a:solidFill>
                  <a:schemeClr val="dk1"/>
                </a:solidFill>
              </a:rPr>
              <a:t>26” Rocking Glamour (Low Price)</a:t>
            </a:r>
            <a:r>
              <a:rPr lang="en"/>
              <a:t>. </a:t>
            </a:r>
            <a:r>
              <a:rPr lang="en">
                <a:solidFill>
                  <a:schemeClr val="dk1"/>
                </a:solidFill>
              </a:rPr>
              <a:t>After the first period, where the retailer may change its mind to only allowing 2 of our products, we will supply products 26” Bouncing Racing(Low Price) and 26” Rocking Glamour(Low Price) while the manufacturer supplies 26” Rocking Racing (Low Price).</a:t>
            </a:r>
            <a:r>
              <a:rPr lang="en"/>
              <a:t> Under this scenario we expect to increase profits by 70% over a 5 year period. In dollar terms, about $289K.</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6eaf146720_1_23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6eaf146720_1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a:p>
            <a:pPr indent="0" lvl="0" marL="0" rtl="0" algn="l">
              <a:spcBef>
                <a:spcPts val="0"/>
              </a:spcBef>
              <a:spcAft>
                <a:spcPts val="0"/>
              </a:spcAft>
              <a:buNone/>
            </a:pPr>
            <a:r>
              <a:rPr lang="en"/>
              <a:t>Fourth most profitable option. If retailer decides to stay at only two products. We will begin with a product line of 18” Bouncing Racing(Low Price) and 26” Rocking Glamour (High Price) while the competitor has 26” Rocking Racing(High Price). Per market share, we expect the competitor to lower price and offer </a:t>
            </a:r>
            <a:r>
              <a:rPr lang="en">
                <a:solidFill>
                  <a:schemeClr val="dk1"/>
                </a:solidFill>
              </a:rPr>
              <a:t>26” Rocking Racing(Low Price)</a:t>
            </a:r>
            <a:r>
              <a:rPr lang="en"/>
              <a:t>, to which we will respond by lowering the price of </a:t>
            </a:r>
            <a:r>
              <a:rPr lang="en">
                <a:solidFill>
                  <a:schemeClr val="dk1"/>
                </a:solidFill>
              </a:rPr>
              <a:t>26” Rocking Glamour (High Price)</a:t>
            </a:r>
            <a:r>
              <a:rPr lang="en"/>
              <a:t>, now offering </a:t>
            </a:r>
            <a:r>
              <a:rPr lang="en">
                <a:solidFill>
                  <a:schemeClr val="dk1"/>
                </a:solidFill>
              </a:rPr>
              <a:t>26” Rocking Glamour (Low Price)</a:t>
            </a:r>
            <a:r>
              <a:rPr lang="en"/>
              <a:t>. Resulting in a product line of </a:t>
            </a:r>
            <a:r>
              <a:rPr lang="en">
                <a:solidFill>
                  <a:schemeClr val="dk1"/>
                </a:solidFill>
              </a:rPr>
              <a:t>18” Bouncing Racing(Low Price) </a:t>
            </a:r>
            <a:r>
              <a:rPr lang="en"/>
              <a:t>,</a:t>
            </a:r>
            <a:r>
              <a:rPr lang="en">
                <a:solidFill>
                  <a:schemeClr val="dk1"/>
                </a:solidFill>
              </a:rPr>
              <a:t>26” Rocking Glamour (Low Price)</a:t>
            </a:r>
            <a:r>
              <a:rPr lang="en"/>
              <a:t> while the competitor provides </a:t>
            </a:r>
            <a:r>
              <a:rPr lang="en">
                <a:solidFill>
                  <a:schemeClr val="dk1"/>
                </a:solidFill>
              </a:rPr>
              <a:t>26” Rocking Racing (Low Price)</a:t>
            </a:r>
            <a:r>
              <a:rPr lang="en"/>
              <a:t>. Under this scenario, we expect profit to increase by 66 percent over a 5 year period. In dollar terms, profit will increase by $275K. In the subsequent period, we expect to swap </a:t>
            </a:r>
            <a:r>
              <a:rPr lang="en">
                <a:solidFill>
                  <a:schemeClr val="dk1"/>
                </a:solidFill>
              </a:rPr>
              <a:t>18” Bouncing Racing(Low Price)</a:t>
            </a:r>
            <a:r>
              <a:rPr lang="en"/>
              <a:t> with 26” Bouncing Racing(Low Price) and maintain 26” Rocking Glamour(Low Price) while the competitor maintains </a:t>
            </a:r>
            <a:r>
              <a:rPr lang="en">
                <a:solidFill>
                  <a:schemeClr val="dk1"/>
                </a:solidFill>
              </a:rPr>
              <a:t>26” Rocking Racing (Low Price)</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Recognizing that the competitor may be willing to start with a product line of 3 but may change their mind in a subsequent period, we have prepared a final scenario This option is more profitable than this one, but falls behind the consistent Product Lines of 3 products and the dynamic product line scheme of 2 products to 3(second option).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6ece3f4f08_11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6ece3f4f08_1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a:p>
            <a:pPr indent="0" lvl="0" marL="0" rtl="0" algn="l">
              <a:spcBef>
                <a:spcPts val="0"/>
              </a:spcBef>
              <a:spcAft>
                <a:spcPts val="0"/>
              </a:spcAft>
              <a:buNone/>
            </a:pPr>
            <a:r>
              <a:rPr lang="en"/>
              <a:t>This is the optimal choice for the company.</a:t>
            </a:r>
            <a:r>
              <a:rPr lang="en">
                <a:solidFill>
                  <a:schemeClr val="dk1"/>
                </a:solidFill>
              </a:rPr>
              <a:t> For this strategy we will launch 26” Bouncing Racing (High Price) ,18” Rocking Glamour (High Price) , 26” Rocking Glamour(High Price), while the competitor launches 26” Rocking Racing (High Price). The competitor will switch to 26” Rocking Racing (Low Price), per the market simulation, and we will lower prices for 3 and 15. Resulting in a product line of 26” Bouncing Racing (Low Price),18” Rocking Glamour (High Price) ,26” Rocking Glamour(Low Price) (at no additional cost) while the competitor is supplying 26” Rocking Racing (Low Price)</a:t>
            </a:r>
            <a:r>
              <a:rPr lang="en"/>
              <a:t>. With this product line, we expect to increase profit by 75% on a 5 year period. In terms of dollars, an increase of about $313K.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Recognize that the retailer only carries 2 to 3 products so we must convince them that our 3 products will be more beneficial for them to carry (carry an additional product of ours or drop the competitors product). May be the case that the retailer may choose to remain at two products and willing to consider the third product depending on how we perform in the first year. If that's the case, then you have product line 2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6ece3f4f08_7_2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6ece3f4f08_7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6ecc3ba8bb_0_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6ecc3ba8b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6ece3f4f08_2_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6ece3f4f08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6eaf146720_1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6eaf146720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6eaf146720_1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6eaf146720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a:p>
            <a:pPr indent="0" lvl="0" marL="0" rtl="0" algn="l">
              <a:spcBef>
                <a:spcPts val="0"/>
              </a:spcBef>
              <a:spcAft>
                <a:spcPts val="0"/>
              </a:spcAft>
              <a:buNone/>
            </a:pPr>
            <a:r>
              <a:rPr lang="en"/>
              <a:t>Can use either cluster of 2 groups or cluster of 3 groups.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would be ideal to choose the clustering scheme that maximizes the differences of the cluster but also </a:t>
            </a:r>
            <a:r>
              <a:rPr lang="en"/>
              <a:t>minimizes</a:t>
            </a:r>
            <a:r>
              <a:rPr lang="en"/>
              <a:t> the differences of the individuals within a particular cluster.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that reason, it is not ideal to use a clustering of 2 groups, as we observe that one of the clusters appears to have 2 sub segments. With 3 clusters, one can target the preferences of each cluster, thus more accurately </a:t>
            </a:r>
            <a:r>
              <a:rPr lang="en"/>
              <a:t>targeting</a:t>
            </a:r>
            <a:r>
              <a:rPr lang="en"/>
              <a:t> the preferences of each #individual within the cluster.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Moreover, observing the Total Within Sum of Squares and Average Silhouette Width, it is statistically sound to propose a clustering scheme with 3 groups.</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6eaf146720_1_18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6eaf146720_1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a:p>
            <a:pPr indent="0" lvl="0" marL="0" rtl="0" algn="l">
              <a:spcBef>
                <a:spcPts val="0"/>
              </a:spcBef>
              <a:spcAft>
                <a:spcPts val="0"/>
              </a:spcAft>
              <a:buNone/>
            </a:pPr>
            <a:r>
              <a:rPr lang="en"/>
              <a:t>Cluster 1:</a:t>
            </a:r>
            <a:endParaRPr/>
          </a:p>
          <a:p>
            <a:pPr indent="0" lvl="0" marL="0" rtl="0" algn="l">
              <a:spcBef>
                <a:spcPts val="0"/>
              </a:spcBef>
              <a:spcAft>
                <a:spcPts val="0"/>
              </a:spcAft>
              <a:buNone/>
            </a:pPr>
            <a:r>
              <a:rPr lang="en"/>
              <a:t>Named this segment older boys for a couple of reasons. </a:t>
            </a:r>
            <a:endParaRPr/>
          </a:p>
          <a:p>
            <a:pPr indent="0" lvl="0" marL="0" rtl="0" algn="l">
              <a:spcBef>
                <a:spcPts val="0"/>
              </a:spcBef>
              <a:spcAft>
                <a:spcPts val="0"/>
              </a:spcAft>
              <a:buNone/>
            </a:pPr>
            <a:r>
              <a:rPr lang="en"/>
              <a:t>1. 61% of respondents in this segments were 3-4 years</a:t>
            </a:r>
            <a:endParaRPr/>
          </a:p>
          <a:p>
            <a:pPr indent="0" lvl="0" marL="0" rtl="0" algn="l">
              <a:spcBef>
                <a:spcPts val="0"/>
              </a:spcBef>
              <a:spcAft>
                <a:spcPts val="0"/>
              </a:spcAft>
              <a:buNone/>
            </a:pPr>
            <a:r>
              <a:rPr lang="en"/>
              <a:t>2. 61% of respondents in this segments are males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Following the clustering model that separates them by preferences</a:t>
            </a:r>
            <a:endParaRPr/>
          </a:p>
          <a:p>
            <a:pPr indent="0" lvl="0" marL="0" rtl="0" algn="l">
              <a:spcBef>
                <a:spcPts val="0"/>
              </a:spcBef>
              <a:spcAft>
                <a:spcPts val="0"/>
              </a:spcAft>
              <a:buNone/>
            </a:pPr>
            <a:r>
              <a:rPr lang="en"/>
              <a:t>1.This segment has the highest positive impact by bouncing motion</a:t>
            </a:r>
            <a:endParaRPr/>
          </a:p>
          <a:p>
            <a:pPr indent="0" lvl="0" marL="0" rtl="0" algn="l">
              <a:spcBef>
                <a:spcPts val="0"/>
              </a:spcBef>
              <a:spcAft>
                <a:spcPts val="0"/>
              </a:spcAft>
              <a:buNone/>
            </a:pPr>
            <a:r>
              <a:rPr lang="en"/>
              <a:t>2.Only segment to have overwhelming preference for racing style</a:t>
            </a:r>
            <a:endParaRPr/>
          </a:p>
          <a:p>
            <a:pPr indent="0" lvl="0" marL="0" rtl="0" algn="l">
              <a:spcBef>
                <a:spcPts val="0"/>
              </a:spcBef>
              <a:spcAft>
                <a:spcPts val="0"/>
              </a:spcAft>
              <a:buNone/>
            </a:pPr>
            <a:r>
              <a:rPr lang="en"/>
              <a:t>3.Price Sensitive Segment</a:t>
            </a:r>
            <a:endParaRPr/>
          </a:p>
          <a:p>
            <a:pPr indent="0" lvl="0" marL="0" rtl="0" algn="l">
              <a:spcBef>
                <a:spcPts val="0"/>
              </a:spcBef>
              <a:spcAft>
                <a:spcPts val="0"/>
              </a:spcAft>
              <a:buNone/>
            </a:pPr>
            <a:r>
              <a:rPr lang="en"/>
              <a:t>4. Size is negligible, will try both in simulation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Given these two findings, we imagine older boys to be the target of this segment as you expect older kids to prefer a bouncing horse than a rocking horse. Moreover, it can be justified that older boys will have a larger preference for style (want a racing horse and definitely not a glamour horse because it is “girly”). Leading us to believe that this segment is older boys and that their targeted products are as follow.</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1.18” Bouncing Racing (Low Price)</a:t>
            </a:r>
            <a:endParaRPr/>
          </a:p>
          <a:p>
            <a:pPr indent="0" lvl="0" marL="0" rtl="0" algn="l">
              <a:spcBef>
                <a:spcPts val="0"/>
              </a:spcBef>
              <a:spcAft>
                <a:spcPts val="0"/>
              </a:spcAft>
              <a:buNone/>
            </a:pPr>
            <a:r>
              <a:rPr lang="en"/>
              <a:t>2.26” Bouncing Racing (Low Price)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6eaf146720_1_18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6eaf146720_1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Cluster 2:</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Named this segment younger children for a couple of reasons.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1. 74% of respondents in this segments were 2 years old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2. Gender is more or less balanced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Following the clustering model that separates them by preferences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1.No preference for style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2.Only segment to have overwhelming preference for small size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3.Price Sensitive Segment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Given the age distribution and preferences, we believe that this segment may be catered towards younger children. It is reasonable to assume that parents will prefer to have their younger child on a small horse, rather than a bigger one. We also believe that this reasoning may lead to a rocking horse and not a bouncing horse for safety measures. When looking at style, it may be the case that the balance between genders in the cluster results into no specific preference. Or it may be the case that parents may not care for style for younger children. For that reason we will have to targeted products in mind for the simulation.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1.18” Rocking Racing (Low Price)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2.18” Rocking Glamour (Low Price)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6eaf146720_1_19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6eaf146720_1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Cluster 3:</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Named this segment Girls for a couple of reasons.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1. 79% of respondents in this segments were females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2. Age tends to lean towards older kids, but nonetheless, younger kids are there.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Following the clustering model that separates them by preferences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1.Overwhelming Preference for Glamour Style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2.Strong Preference for Big horses</a:t>
            </a:r>
            <a:endParaRPr>
              <a:solidFill>
                <a:schemeClr val="dk1"/>
              </a:solidFill>
            </a:endParaRPr>
          </a:p>
          <a:p>
            <a:pPr indent="0" lvl="0" marL="0" rtl="0" algn="l">
              <a:spcBef>
                <a:spcPts val="0"/>
              </a:spcBef>
              <a:spcAft>
                <a:spcPts val="0"/>
              </a:spcAft>
              <a:buNone/>
            </a:pPr>
            <a:r>
              <a:rPr lang="en">
                <a:solidFill>
                  <a:schemeClr val="dk1"/>
                </a:solidFill>
              </a:rPr>
              <a:t>3.Price Sensitive Segment, but less sensitive than the rest. Opportunity for higher prices?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4.No real preference for motion, will try both</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Given the gender distribution and preferences, we believe that this segment may be catered towards Girls. The overwhelming preference for glamour may be caused by the fact that this cluster is 79% female.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1.26” Rocking Glamour (Low Price)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2.26” Bouncing Glamour (Low Price)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6eaf146720_1_21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6eaf146720_1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a:p>
            <a:pPr indent="0" lvl="0" marL="0" rtl="0" algn="l">
              <a:spcBef>
                <a:spcPts val="0"/>
              </a:spcBef>
              <a:spcAft>
                <a:spcPts val="0"/>
              </a:spcAft>
              <a:buNone/>
            </a:pPr>
            <a:r>
              <a:rPr lang="en"/>
              <a:t>Assessing the current market will allow us to create a basis for comparison. We will be able to measure the improvement on profit that our recommended product lines may have. In the current market, we offer 18” Rocking Racing(High Price) 18” Rocking Glamour(High Price) while the competitor supplies 26” Rocking Racing (High Price). If this were to remain constant for the next 5 years, we can expect profits of about $415K.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Let us show you how implementing a robust consumer segmentation strategy can increase profit(NPV) by at least 66% over a 5 year period. Possibly as high as 76%.</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6eaf146720_1_5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6eaf146720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a:p>
            <a:pPr indent="0" lvl="0" marL="0" rtl="0" algn="l">
              <a:spcBef>
                <a:spcPts val="0"/>
              </a:spcBef>
              <a:spcAft>
                <a:spcPts val="0"/>
              </a:spcAft>
              <a:buNone/>
            </a:pPr>
            <a:r>
              <a:rPr lang="en"/>
              <a:t>This is the optimal choice for the company.</a:t>
            </a:r>
            <a:r>
              <a:rPr lang="en">
                <a:solidFill>
                  <a:schemeClr val="dk1"/>
                </a:solidFill>
              </a:rPr>
              <a:t> For this strategy we will launch 26” Bouncing Racing (High Price) ,18” Rocking Glamour (High Price) , 26” Rocking Glamour(High Price), while the competitor launches 26” Rocking Racing (High Price). The competitor will switch to 26” Rocking Racing (Low Price), per the market simulation, and we will lower prices for 3 and 15. Resulting in a product line of 26” Bouncing Racing (Low Price),18” Rocking Glamour (High Price) ,26” Rocking Glamour(Low Price) (at no additional cost) while the competitor is supplying 26” Rocking Racing (Low Price)</a:t>
            </a:r>
            <a:r>
              <a:rPr lang="en"/>
              <a:t>. </a:t>
            </a:r>
            <a:r>
              <a:rPr lang="en"/>
              <a:t>With this product line</a:t>
            </a:r>
            <a:r>
              <a:rPr lang="en"/>
              <a:t>, we expect to increase profit by 75% on a 5 year period. In terms of dollars, an increase of about $313K.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Recognize that the retailer only carries 2 to 3 products so we must convince them that our 3 products will be more beneficial for them to carry (carry an additional product of ours or drop the competitors product). May be the case that the retailer may choose to remain at two </a:t>
            </a:r>
            <a:r>
              <a:rPr lang="en"/>
              <a:t>products</a:t>
            </a:r>
            <a:r>
              <a:rPr lang="en"/>
              <a:t> and willing to consider the third product depending on how we perform in the first year. If </a:t>
            </a:r>
            <a:r>
              <a:rPr lang="en"/>
              <a:t>that's</a:t>
            </a:r>
            <a:r>
              <a:rPr lang="en"/>
              <a:t> the case, then you have product line 2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solidFill>
          <a:srgbClr val="FFB600"/>
        </a:solidFill>
      </p:bgPr>
    </p:bg>
    <p:spTree>
      <p:nvGrpSpPr>
        <p:cNvPr id="9" name="Shape 9"/>
        <p:cNvGrpSpPr/>
        <p:nvPr/>
      </p:nvGrpSpPr>
      <p:grpSpPr>
        <a:xfrm>
          <a:off x="0" y="0"/>
          <a:ext cx="0" cy="0"/>
          <a:chOff x="0" y="0"/>
          <a:chExt cx="0" cy="0"/>
        </a:xfrm>
      </p:grpSpPr>
      <p:sp>
        <p:nvSpPr>
          <p:cNvPr id="10" name="Google Shape;10;p2"/>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FFFFFF"/>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685800" y="3287213"/>
            <a:ext cx="7772400" cy="1159800"/>
          </a:xfrm>
          <a:prstGeom prst="rect">
            <a:avLst/>
          </a:prstGeom>
        </p:spPr>
        <p:txBody>
          <a:bodyPr anchorCtr="0" anchor="b" bIns="91425" lIns="91425" spcFirstLastPara="1" rIns="91425" wrap="square" tIns="91425">
            <a:noAutofit/>
          </a:bodyPr>
          <a:lstStyle>
            <a:lvl1pPr lvl="0">
              <a:spcBef>
                <a:spcPts val="0"/>
              </a:spcBef>
              <a:spcAft>
                <a:spcPts val="0"/>
              </a:spcAft>
              <a:buClr>
                <a:srgbClr val="FFFFFF"/>
              </a:buClr>
              <a:buSzPts val="6000"/>
              <a:buNone/>
              <a:defRPr sz="6000">
                <a:solidFill>
                  <a:srgbClr val="FFFFFF"/>
                </a:solidFill>
              </a:defRPr>
            </a:lvl1pPr>
            <a:lvl2pPr lvl="1">
              <a:spcBef>
                <a:spcPts val="0"/>
              </a:spcBef>
              <a:spcAft>
                <a:spcPts val="0"/>
              </a:spcAft>
              <a:buClr>
                <a:srgbClr val="FFFFFF"/>
              </a:buClr>
              <a:buSzPts val="6000"/>
              <a:buNone/>
              <a:defRPr sz="6000">
                <a:solidFill>
                  <a:srgbClr val="FFFFFF"/>
                </a:solidFill>
              </a:defRPr>
            </a:lvl2pPr>
            <a:lvl3pPr lvl="2">
              <a:spcBef>
                <a:spcPts val="0"/>
              </a:spcBef>
              <a:spcAft>
                <a:spcPts val="0"/>
              </a:spcAft>
              <a:buClr>
                <a:srgbClr val="FFFFFF"/>
              </a:buClr>
              <a:buSzPts val="6000"/>
              <a:buNone/>
              <a:defRPr sz="6000">
                <a:solidFill>
                  <a:srgbClr val="FFFFFF"/>
                </a:solidFill>
              </a:defRPr>
            </a:lvl3pPr>
            <a:lvl4pPr lvl="3">
              <a:spcBef>
                <a:spcPts val="0"/>
              </a:spcBef>
              <a:spcAft>
                <a:spcPts val="0"/>
              </a:spcAft>
              <a:buClr>
                <a:srgbClr val="FFFFFF"/>
              </a:buClr>
              <a:buSzPts val="6000"/>
              <a:buNone/>
              <a:defRPr sz="6000">
                <a:solidFill>
                  <a:srgbClr val="FFFFFF"/>
                </a:solidFill>
              </a:defRPr>
            </a:lvl4pPr>
            <a:lvl5pPr lvl="4">
              <a:spcBef>
                <a:spcPts val="0"/>
              </a:spcBef>
              <a:spcAft>
                <a:spcPts val="0"/>
              </a:spcAft>
              <a:buClr>
                <a:srgbClr val="FFFFFF"/>
              </a:buClr>
              <a:buSzPts val="6000"/>
              <a:buNone/>
              <a:defRPr sz="6000">
                <a:solidFill>
                  <a:srgbClr val="FFFFFF"/>
                </a:solidFill>
              </a:defRPr>
            </a:lvl5pPr>
            <a:lvl6pPr lvl="5">
              <a:spcBef>
                <a:spcPts val="0"/>
              </a:spcBef>
              <a:spcAft>
                <a:spcPts val="0"/>
              </a:spcAft>
              <a:buClr>
                <a:srgbClr val="FFFFFF"/>
              </a:buClr>
              <a:buSzPts val="6000"/>
              <a:buNone/>
              <a:defRPr sz="6000">
                <a:solidFill>
                  <a:srgbClr val="FFFFFF"/>
                </a:solidFill>
              </a:defRPr>
            </a:lvl6pPr>
            <a:lvl7pPr lvl="6">
              <a:spcBef>
                <a:spcPts val="0"/>
              </a:spcBef>
              <a:spcAft>
                <a:spcPts val="0"/>
              </a:spcAft>
              <a:buClr>
                <a:srgbClr val="FFFFFF"/>
              </a:buClr>
              <a:buSzPts val="6000"/>
              <a:buNone/>
              <a:defRPr sz="6000">
                <a:solidFill>
                  <a:srgbClr val="FFFFFF"/>
                </a:solidFill>
              </a:defRPr>
            </a:lvl7pPr>
            <a:lvl8pPr lvl="7">
              <a:spcBef>
                <a:spcPts val="0"/>
              </a:spcBef>
              <a:spcAft>
                <a:spcPts val="0"/>
              </a:spcAft>
              <a:buClr>
                <a:srgbClr val="FFFFFF"/>
              </a:buClr>
              <a:buSzPts val="6000"/>
              <a:buNone/>
              <a:defRPr sz="6000">
                <a:solidFill>
                  <a:srgbClr val="FFFFFF"/>
                </a:solidFill>
              </a:defRPr>
            </a:lvl8pPr>
            <a:lvl9pPr lvl="8">
              <a:spcBef>
                <a:spcPts val="0"/>
              </a:spcBef>
              <a:spcAft>
                <a:spcPts val="0"/>
              </a:spcAft>
              <a:buClr>
                <a:srgbClr val="FFFFFF"/>
              </a:buClr>
              <a:buSzPts val="6000"/>
              <a:buNone/>
              <a:defRPr sz="6000">
                <a:solidFill>
                  <a:srgbClr val="FFFFFF"/>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colored">
  <p:cSld name="BLANK_1">
    <p:bg>
      <p:bgPr>
        <a:solidFill>
          <a:srgbClr val="FFB600"/>
        </a:solidFill>
      </p:bgPr>
    </p:bg>
    <p:spTree>
      <p:nvGrpSpPr>
        <p:cNvPr id="50" name="Shape 50"/>
        <p:cNvGrpSpPr/>
        <p:nvPr/>
      </p:nvGrpSpPr>
      <p:grpSpPr>
        <a:xfrm>
          <a:off x="0" y="0"/>
          <a:ext cx="0" cy="0"/>
          <a:chOff x="0" y="0"/>
          <a:chExt cx="0" cy="0"/>
        </a:xfrm>
      </p:grpSpPr>
      <p:sp>
        <p:nvSpPr>
          <p:cNvPr id="51" name="Google Shape;51;p11"/>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
        <p:nvSpPr>
          <p:cNvPr id="52" name="Google Shape;52;p11"/>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FFFFFF"/>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bg>
      <p:bgPr>
        <a:solidFill>
          <a:srgbClr val="FFB600"/>
        </a:solidFill>
      </p:bgPr>
    </p:bg>
    <p:spTree>
      <p:nvGrpSpPr>
        <p:cNvPr id="12" name="Shape 12"/>
        <p:cNvGrpSpPr/>
        <p:nvPr/>
      </p:nvGrpSpPr>
      <p:grpSpPr>
        <a:xfrm>
          <a:off x="0" y="0"/>
          <a:ext cx="0" cy="0"/>
          <a:chOff x="0" y="0"/>
          <a:chExt cx="0" cy="0"/>
        </a:xfrm>
      </p:grpSpPr>
      <p:sp>
        <p:nvSpPr>
          <p:cNvPr id="13" name="Google Shape;13;p3"/>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434343"/>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ctrTitle"/>
          </p:nvPr>
        </p:nvSpPr>
        <p:spPr>
          <a:xfrm>
            <a:off x="685800" y="2726342"/>
            <a:ext cx="77724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5" name="Google Shape;15;p3"/>
          <p:cNvSpPr txBox="1"/>
          <p:nvPr>
            <p:ph idx="1" type="subTitle"/>
          </p:nvPr>
        </p:nvSpPr>
        <p:spPr>
          <a:xfrm>
            <a:off x="685800" y="3830653"/>
            <a:ext cx="7772400" cy="784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1800"/>
              <a:buNone/>
              <a:defRPr>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bg>
      <p:bgPr>
        <a:solidFill>
          <a:srgbClr val="FFB600"/>
        </a:solidFill>
      </p:bgPr>
    </p:bg>
    <p:spTree>
      <p:nvGrpSpPr>
        <p:cNvPr id="16" name="Shape 16"/>
        <p:cNvGrpSpPr/>
        <p:nvPr/>
      </p:nvGrpSpPr>
      <p:grpSpPr>
        <a:xfrm>
          <a:off x="0" y="0"/>
          <a:ext cx="0" cy="0"/>
          <a:chOff x="0" y="0"/>
          <a:chExt cx="0" cy="0"/>
        </a:xfrm>
      </p:grpSpPr>
      <p:sp>
        <p:nvSpPr>
          <p:cNvPr id="17" name="Google Shape;17;p4"/>
          <p:cNvSpPr/>
          <p:nvPr/>
        </p:nvSpPr>
        <p:spPr>
          <a:xfrm flipH="1">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434343"/>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4"/>
          <p:cNvSpPr txBox="1"/>
          <p:nvPr>
            <p:ph idx="1" type="body"/>
          </p:nvPr>
        </p:nvSpPr>
        <p:spPr>
          <a:xfrm>
            <a:off x="1757200" y="2161800"/>
            <a:ext cx="5629800" cy="819900"/>
          </a:xfrm>
          <a:prstGeom prst="rect">
            <a:avLst/>
          </a:prstGeom>
        </p:spPr>
        <p:txBody>
          <a:bodyPr anchorCtr="0" anchor="ctr" bIns="91425" lIns="91425" spcFirstLastPara="1" rIns="91425" wrap="square" tIns="91425">
            <a:noAutofit/>
          </a:bodyPr>
          <a:lstStyle>
            <a:lvl1pPr indent="-419100" lvl="0" marL="457200" rtl="0" algn="ctr">
              <a:spcBef>
                <a:spcPts val="600"/>
              </a:spcBef>
              <a:spcAft>
                <a:spcPts val="0"/>
              </a:spcAft>
              <a:buClr>
                <a:srgbClr val="434343"/>
              </a:buClr>
              <a:buSzPts val="3000"/>
              <a:buChar char="●"/>
              <a:defRPr i="1" sz="3000">
                <a:solidFill>
                  <a:srgbClr val="434343"/>
                </a:solidFill>
              </a:defRPr>
            </a:lvl1pPr>
            <a:lvl2pPr indent="-419100" lvl="1" marL="914400" rtl="0" algn="ctr">
              <a:spcBef>
                <a:spcPts val="0"/>
              </a:spcBef>
              <a:spcAft>
                <a:spcPts val="0"/>
              </a:spcAft>
              <a:buClr>
                <a:srgbClr val="434343"/>
              </a:buClr>
              <a:buSzPts val="3000"/>
              <a:buChar char="○"/>
              <a:defRPr i="1" sz="3000">
                <a:solidFill>
                  <a:srgbClr val="434343"/>
                </a:solidFill>
              </a:defRPr>
            </a:lvl2pPr>
            <a:lvl3pPr indent="-419100" lvl="2" marL="1371600" rtl="0" algn="ctr">
              <a:spcBef>
                <a:spcPts val="0"/>
              </a:spcBef>
              <a:spcAft>
                <a:spcPts val="0"/>
              </a:spcAft>
              <a:buClr>
                <a:srgbClr val="434343"/>
              </a:buClr>
              <a:buSzPts val="3000"/>
              <a:buChar char="■"/>
              <a:defRPr i="1" sz="3000">
                <a:solidFill>
                  <a:srgbClr val="434343"/>
                </a:solidFill>
              </a:defRPr>
            </a:lvl3pPr>
            <a:lvl4pPr indent="-419100" lvl="3" marL="1828800" rtl="0" algn="ctr">
              <a:spcBef>
                <a:spcPts val="0"/>
              </a:spcBef>
              <a:spcAft>
                <a:spcPts val="0"/>
              </a:spcAft>
              <a:buClr>
                <a:srgbClr val="434343"/>
              </a:buClr>
              <a:buSzPts val="3000"/>
              <a:buChar char="●"/>
              <a:defRPr i="1" sz="3000">
                <a:solidFill>
                  <a:srgbClr val="434343"/>
                </a:solidFill>
              </a:defRPr>
            </a:lvl4pPr>
            <a:lvl5pPr indent="-419100" lvl="4" marL="2286000" rtl="0" algn="ctr">
              <a:spcBef>
                <a:spcPts val="0"/>
              </a:spcBef>
              <a:spcAft>
                <a:spcPts val="0"/>
              </a:spcAft>
              <a:buClr>
                <a:srgbClr val="434343"/>
              </a:buClr>
              <a:buSzPts val="3000"/>
              <a:buChar char="○"/>
              <a:defRPr i="1" sz="3000">
                <a:solidFill>
                  <a:srgbClr val="434343"/>
                </a:solidFill>
              </a:defRPr>
            </a:lvl5pPr>
            <a:lvl6pPr indent="-419100" lvl="5" marL="2743200" rtl="0" algn="ctr">
              <a:spcBef>
                <a:spcPts val="0"/>
              </a:spcBef>
              <a:spcAft>
                <a:spcPts val="0"/>
              </a:spcAft>
              <a:buClr>
                <a:srgbClr val="434343"/>
              </a:buClr>
              <a:buSzPts val="3000"/>
              <a:buChar char="■"/>
              <a:defRPr i="1" sz="3000">
                <a:solidFill>
                  <a:srgbClr val="434343"/>
                </a:solidFill>
              </a:defRPr>
            </a:lvl6pPr>
            <a:lvl7pPr indent="-419100" lvl="6" marL="3200400" rtl="0" algn="ctr">
              <a:spcBef>
                <a:spcPts val="0"/>
              </a:spcBef>
              <a:spcAft>
                <a:spcPts val="0"/>
              </a:spcAft>
              <a:buClr>
                <a:srgbClr val="434343"/>
              </a:buClr>
              <a:buSzPts val="3000"/>
              <a:buChar char="●"/>
              <a:defRPr i="1" sz="3000">
                <a:solidFill>
                  <a:srgbClr val="434343"/>
                </a:solidFill>
              </a:defRPr>
            </a:lvl7pPr>
            <a:lvl8pPr indent="-419100" lvl="7" marL="3657600" rtl="0" algn="ctr">
              <a:spcBef>
                <a:spcPts val="0"/>
              </a:spcBef>
              <a:spcAft>
                <a:spcPts val="0"/>
              </a:spcAft>
              <a:buClr>
                <a:srgbClr val="434343"/>
              </a:buClr>
              <a:buSzPts val="3000"/>
              <a:buChar char="○"/>
              <a:defRPr i="1" sz="3000">
                <a:solidFill>
                  <a:srgbClr val="434343"/>
                </a:solidFill>
              </a:defRPr>
            </a:lvl8pPr>
            <a:lvl9pPr indent="-419100" lvl="8" marL="4114800" algn="ctr">
              <a:spcBef>
                <a:spcPts val="0"/>
              </a:spcBef>
              <a:spcAft>
                <a:spcPts val="0"/>
              </a:spcAft>
              <a:buClr>
                <a:srgbClr val="434343"/>
              </a:buClr>
              <a:buSzPts val="3000"/>
              <a:buChar char="■"/>
              <a:defRPr i="1" sz="3000">
                <a:solidFill>
                  <a:srgbClr val="434343"/>
                </a:solidFill>
              </a:defRPr>
            </a:lvl9pPr>
          </a:lstStyle>
          <a:p/>
        </p:txBody>
      </p:sp>
      <p:sp>
        <p:nvSpPr>
          <p:cNvPr id="19" name="Google Shape;19;p4"/>
          <p:cNvSpPr txBox="1"/>
          <p:nvPr/>
        </p:nvSpPr>
        <p:spPr>
          <a:xfrm>
            <a:off x="205550" y="75075"/>
            <a:ext cx="7995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0">
                <a:solidFill>
                  <a:srgbClr val="434343"/>
                </a:solidFill>
                <a:latin typeface="Raleway"/>
                <a:ea typeface="Raleway"/>
                <a:cs typeface="Raleway"/>
                <a:sym typeface="Raleway"/>
              </a:rPr>
              <a:t>“</a:t>
            </a:r>
            <a:endParaRPr b="1" sz="12000">
              <a:solidFill>
                <a:srgbClr val="434343"/>
              </a:solidFill>
              <a:latin typeface="Raleway"/>
              <a:ea typeface="Raleway"/>
              <a:cs typeface="Raleway"/>
              <a:sym typeface="Raleway"/>
            </a:endParaRPr>
          </a:p>
        </p:txBody>
      </p:sp>
      <p:sp>
        <p:nvSpPr>
          <p:cNvPr id="20" name="Google Shape;20;p4"/>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21" name="Shape 21"/>
        <p:cNvGrpSpPr/>
        <p:nvPr/>
      </p:nvGrpSpPr>
      <p:grpSpPr>
        <a:xfrm>
          <a:off x="0" y="0"/>
          <a:ext cx="0" cy="0"/>
          <a:chOff x="0" y="0"/>
          <a:chExt cx="0" cy="0"/>
        </a:xfrm>
      </p:grpSpPr>
      <p:sp>
        <p:nvSpPr>
          <p:cNvPr id="22" name="Google Shape;22;p5"/>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FFB600"/>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5"/>
          <p:cNvSpPr txBox="1"/>
          <p:nvPr>
            <p:ph type="title"/>
          </p:nvPr>
        </p:nvSpPr>
        <p:spPr>
          <a:xfrm>
            <a:off x="922000" y="891775"/>
            <a:ext cx="6866100" cy="857400"/>
          </a:xfrm>
          <a:prstGeom prst="rect">
            <a:avLst/>
          </a:prstGeom>
        </p:spPr>
        <p:txBody>
          <a:bodyPr anchorCtr="0" anchor="t" bIns="91425" lIns="91425" spcFirstLastPara="1" rIns="91425" wrap="square" tIns="91425">
            <a:no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24" name="Google Shape;24;p5"/>
          <p:cNvSpPr txBox="1"/>
          <p:nvPr>
            <p:ph idx="1" type="body"/>
          </p:nvPr>
        </p:nvSpPr>
        <p:spPr>
          <a:xfrm>
            <a:off x="922000" y="1885951"/>
            <a:ext cx="6866100" cy="23661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Clr>
                <a:srgbClr val="FFB600"/>
              </a:buClr>
              <a:buSzPts val="1800"/>
              <a:buChar char="●"/>
              <a:defRPr/>
            </a:lvl1pPr>
            <a:lvl2pPr indent="-342900" lvl="1" marL="914400">
              <a:spcBef>
                <a:spcPts val="0"/>
              </a:spcBef>
              <a:spcAft>
                <a:spcPts val="0"/>
              </a:spcAft>
              <a:buClr>
                <a:srgbClr val="FFB600"/>
              </a:buClr>
              <a:buSzPts val="1800"/>
              <a:buChar char="○"/>
              <a:defRPr/>
            </a:lvl2pPr>
            <a:lvl3pPr indent="-342900" lvl="2" marL="1371600">
              <a:spcBef>
                <a:spcPts val="0"/>
              </a:spcBef>
              <a:spcAft>
                <a:spcPts val="0"/>
              </a:spcAft>
              <a:buClr>
                <a:srgbClr val="FFB600"/>
              </a:buClr>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5" name="Google Shape;25;p5"/>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lvl1pPr lvl="0">
              <a:buNone/>
              <a:defRPr>
                <a:solidFill>
                  <a:srgbClr val="FFB600"/>
                </a:solidFill>
              </a:defRPr>
            </a:lvl1pPr>
            <a:lvl2pPr lvl="1">
              <a:buNone/>
              <a:defRPr>
                <a:solidFill>
                  <a:srgbClr val="FFB600"/>
                </a:solidFill>
              </a:defRPr>
            </a:lvl2pPr>
            <a:lvl3pPr lvl="2">
              <a:buNone/>
              <a:defRPr>
                <a:solidFill>
                  <a:srgbClr val="FFB600"/>
                </a:solidFill>
              </a:defRPr>
            </a:lvl3pPr>
            <a:lvl4pPr lvl="3">
              <a:buNone/>
              <a:defRPr>
                <a:solidFill>
                  <a:srgbClr val="FFB600"/>
                </a:solidFill>
              </a:defRPr>
            </a:lvl4pPr>
            <a:lvl5pPr lvl="4">
              <a:buNone/>
              <a:defRPr>
                <a:solidFill>
                  <a:srgbClr val="FFB600"/>
                </a:solidFill>
              </a:defRPr>
            </a:lvl5pPr>
            <a:lvl6pPr lvl="5">
              <a:buNone/>
              <a:defRPr>
                <a:solidFill>
                  <a:srgbClr val="FFB600"/>
                </a:solidFill>
              </a:defRPr>
            </a:lvl6pPr>
            <a:lvl7pPr lvl="6">
              <a:buNone/>
              <a:defRPr>
                <a:solidFill>
                  <a:srgbClr val="FFB600"/>
                </a:solidFill>
              </a:defRPr>
            </a:lvl7pPr>
            <a:lvl8pPr lvl="7">
              <a:buNone/>
              <a:defRPr>
                <a:solidFill>
                  <a:srgbClr val="FFB600"/>
                </a:solidFill>
              </a:defRPr>
            </a:lvl8pPr>
            <a:lvl9pPr lvl="8">
              <a:buNone/>
              <a:defRPr>
                <a:solidFill>
                  <a:srgbClr val="FFB600"/>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26" name="Shape 26"/>
        <p:cNvGrpSpPr/>
        <p:nvPr/>
      </p:nvGrpSpPr>
      <p:grpSpPr>
        <a:xfrm>
          <a:off x="0" y="0"/>
          <a:ext cx="0" cy="0"/>
          <a:chOff x="0" y="0"/>
          <a:chExt cx="0" cy="0"/>
        </a:xfrm>
      </p:grpSpPr>
      <p:sp>
        <p:nvSpPr>
          <p:cNvPr id="27" name="Google Shape;27;p6"/>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FFB600"/>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6"/>
          <p:cNvSpPr txBox="1"/>
          <p:nvPr>
            <p:ph type="title"/>
          </p:nvPr>
        </p:nvSpPr>
        <p:spPr>
          <a:xfrm>
            <a:off x="922000" y="891775"/>
            <a:ext cx="6866100" cy="857400"/>
          </a:xfrm>
          <a:prstGeom prst="rect">
            <a:avLst/>
          </a:prstGeom>
        </p:spPr>
        <p:txBody>
          <a:bodyPr anchorCtr="0" anchor="t" bIns="91425" lIns="91425" spcFirstLastPara="1" rIns="91425" wrap="square" tIns="91425">
            <a:no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29" name="Google Shape;29;p6"/>
          <p:cNvSpPr txBox="1"/>
          <p:nvPr>
            <p:ph idx="1" type="body"/>
          </p:nvPr>
        </p:nvSpPr>
        <p:spPr>
          <a:xfrm>
            <a:off x="922000" y="1887378"/>
            <a:ext cx="3543300" cy="30276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30" name="Google Shape;30;p6"/>
          <p:cNvSpPr txBox="1"/>
          <p:nvPr>
            <p:ph idx="2" type="body"/>
          </p:nvPr>
        </p:nvSpPr>
        <p:spPr>
          <a:xfrm>
            <a:off x="4678687" y="1887378"/>
            <a:ext cx="3543300" cy="30276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31" name="Google Shape;31;p6"/>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32" name="Shape 32"/>
        <p:cNvGrpSpPr/>
        <p:nvPr/>
      </p:nvGrpSpPr>
      <p:grpSpPr>
        <a:xfrm>
          <a:off x="0" y="0"/>
          <a:ext cx="0" cy="0"/>
          <a:chOff x="0" y="0"/>
          <a:chExt cx="0" cy="0"/>
        </a:xfrm>
      </p:grpSpPr>
      <p:sp>
        <p:nvSpPr>
          <p:cNvPr id="33" name="Google Shape;33;p7"/>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FFB600"/>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7"/>
          <p:cNvSpPr txBox="1"/>
          <p:nvPr>
            <p:ph type="title"/>
          </p:nvPr>
        </p:nvSpPr>
        <p:spPr>
          <a:xfrm>
            <a:off x="922000" y="891775"/>
            <a:ext cx="68661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5800"/>
              <a:buNone/>
              <a:defRPr/>
            </a:lvl1pPr>
            <a:lvl2pPr lvl="1" rtl="0">
              <a:spcBef>
                <a:spcPts val="0"/>
              </a:spcBef>
              <a:spcAft>
                <a:spcPts val="0"/>
              </a:spcAft>
              <a:buSzPts val="5800"/>
              <a:buNone/>
              <a:defRPr/>
            </a:lvl2pPr>
            <a:lvl3pPr lvl="2" rtl="0">
              <a:spcBef>
                <a:spcPts val="0"/>
              </a:spcBef>
              <a:spcAft>
                <a:spcPts val="0"/>
              </a:spcAft>
              <a:buSzPts val="5800"/>
              <a:buNone/>
              <a:defRPr/>
            </a:lvl3pPr>
            <a:lvl4pPr lvl="3" rtl="0">
              <a:spcBef>
                <a:spcPts val="0"/>
              </a:spcBef>
              <a:spcAft>
                <a:spcPts val="0"/>
              </a:spcAft>
              <a:buSzPts val="5800"/>
              <a:buNone/>
              <a:defRPr/>
            </a:lvl4pPr>
            <a:lvl5pPr lvl="4" rtl="0">
              <a:spcBef>
                <a:spcPts val="0"/>
              </a:spcBef>
              <a:spcAft>
                <a:spcPts val="0"/>
              </a:spcAft>
              <a:buSzPts val="5800"/>
              <a:buNone/>
              <a:defRPr/>
            </a:lvl5pPr>
            <a:lvl6pPr lvl="5" rtl="0">
              <a:spcBef>
                <a:spcPts val="0"/>
              </a:spcBef>
              <a:spcAft>
                <a:spcPts val="0"/>
              </a:spcAft>
              <a:buSzPts val="5800"/>
              <a:buNone/>
              <a:defRPr/>
            </a:lvl6pPr>
            <a:lvl7pPr lvl="6" rtl="0">
              <a:spcBef>
                <a:spcPts val="0"/>
              </a:spcBef>
              <a:spcAft>
                <a:spcPts val="0"/>
              </a:spcAft>
              <a:buSzPts val="5800"/>
              <a:buNone/>
              <a:defRPr/>
            </a:lvl7pPr>
            <a:lvl8pPr lvl="7" rtl="0">
              <a:spcBef>
                <a:spcPts val="0"/>
              </a:spcBef>
              <a:spcAft>
                <a:spcPts val="0"/>
              </a:spcAft>
              <a:buSzPts val="5800"/>
              <a:buNone/>
              <a:defRPr/>
            </a:lvl8pPr>
            <a:lvl9pPr lvl="8" rtl="0">
              <a:spcBef>
                <a:spcPts val="0"/>
              </a:spcBef>
              <a:spcAft>
                <a:spcPts val="0"/>
              </a:spcAft>
              <a:buSzPts val="5800"/>
              <a:buNone/>
              <a:defRPr/>
            </a:lvl9pPr>
          </a:lstStyle>
          <a:p/>
        </p:txBody>
      </p:sp>
      <p:sp>
        <p:nvSpPr>
          <p:cNvPr id="35" name="Google Shape;35;p7"/>
          <p:cNvSpPr txBox="1"/>
          <p:nvPr>
            <p:ph idx="1" type="body"/>
          </p:nvPr>
        </p:nvSpPr>
        <p:spPr>
          <a:xfrm>
            <a:off x="922000" y="1930500"/>
            <a:ext cx="2332200" cy="29190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36" name="Google Shape;36;p7"/>
          <p:cNvSpPr txBox="1"/>
          <p:nvPr>
            <p:ph idx="2" type="body"/>
          </p:nvPr>
        </p:nvSpPr>
        <p:spPr>
          <a:xfrm>
            <a:off x="3373778" y="1930500"/>
            <a:ext cx="2332200" cy="29190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37" name="Google Shape;37;p7"/>
          <p:cNvSpPr txBox="1"/>
          <p:nvPr>
            <p:ph idx="3" type="body"/>
          </p:nvPr>
        </p:nvSpPr>
        <p:spPr>
          <a:xfrm>
            <a:off x="5825557" y="1930500"/>
            <a:ext cx="2332200" cy="29190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38" name="Google Shape;38;p7"/>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9" name="Shape 39"/>
        <p:cNvGrpSpPr/>
        <p:nvPr/>
      </p:nvGrpSpPr>
      <p:grpSpPr>
        <a:xfrm>
          <a:off x="0" y="0"/>
          <a:ext cx="0" cy="0"/>
          <a:chOff x="0" y="0"/>
          <a:chExt cx="0" cy="0"/>
        </a:xfrm>
      </p:grpSpPr>
      <p:sp>
        <p:nvSpPr>
          <p:cNvPr id="40" name="Google Shape;40;p8"/>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FFB600"/>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8"/>
          <p:cNvSpPr txBox="1"/>
          <p:nvPr>
            <p:ph type="title"/>
          </p:nvPr>
        </p:nvSpPr>
        <p:spPr>
          <a:xfrm>
            <a:off x="922000" y="891775"/>
            <a:ext cx="6866100" cy="857400"/>
          </a:xfrm>
          <a:prstGeom prst="rect">
            <a:avLst/>
          </a:prstGeom>
        </p:spPr>
        <p:txBody>
          <a:bodyPr anchorCtr="0" anchor="t" bIns="91425" lIns="91425" spcFirstLastPara="1" rIns="91425" wrap="square" tIns="91425">
            <a:noAutofit/>
          </a:bodyPr>
          <a:lstStyle>
            <a:lvl1pPr lvl="0">
              <a:spcBef>
                <a:spcPts val="0"/>
              </a:spcBef>
              <a:spcAft>
                <a:spcPts val="0"/>
              </a:spcAft>
              <a:buSzPts val="5800"/>
              <a:buNone/>
              <a:defRPr/>
            </a:lvl1pPr>
            <a:lvl2pPr lvl="1">
              <a:spcBef>
                <a:spcPts val="0"/>
              </a:spcBef>
              <a:spcAft>
                <a:spcPts val="0"/>
              </a:spcAft>
              <a:buSzPts val="5800"/>
              <a:buNone/>
              <a:defRPr/>
            </a:lvl2pPr>
            <a:lvl3pPr lvl="2">
              <a:spcBef>
                <a:spcPts val="0"/>
              </a:spcBef>
              <a:spcAft>
                <a:spcPts val="0"/>
              </a:spcAft>
              <a:buSzPts val="5800"/>
              <a:buNone/>
              <a:defRPr/>
            </a:lvl3pPr>
            <a:lvl4pPr lvl="3">
              <a:spcBef>
                <a:spcPts val="0"/>
              </a:spcBef>
              <a:spcAft>
                <a:spcPts val="0"/>
              </a:spcAft>
              <a:buSzPts val="5800"/>
              <a:buNone/>
              <a:defRPr/>
            </a:lvl4pPr>
            <a:lvl5pPr lvl="4">
              <a:spcBef>
                <a:spcPts val="0"/>
              </a:spcBef>
              <a:spcAft>
                <a:spcPts val="0"/>
              </a:spcAft>
              <a:buSzPts val="5800"/>
              <a:buNone/>
              <a:defRPr/>
            </a:lvl5pPr>
            <a:lvl6pPr lvl="5">
              <a:spcBef>
                <a:spcPts val="0"/>
              </a:spcBef>
              <a:spcAft>
                <a:spcPts val="0"/>
              </a:spcAft>
              <a:buSzPts val="5800"/>
              <a:buNone/>
              <a:defRPr/>
            </a:lvl6pPr>
            <a:lvl7pPr lvl="6">
              <a:spcBef>
                <a:spcPts val="0"/>
              </a:spcBef>
              <a:spcAft>
                <a:spcPts val="0"/>
              </a:spcAft>
              <a:buSzPts val="5800"/>
              <a:buNone/>
              <a:defRPr/>
            </a:lvl7pPr>
            <a:lvl8pPr lvl="7">
              <a:spcBef>
                <a:spcPts val="0"/>
              </a:spcBef>
              <a:spcAft>
                <a:spcPts val="0"/>
              </a:spcAft>
              <a:buSzPts val="5800"/>
              <a:buNone/>
              <a:defRPr/>
            </a:lvl8pPr>
            <a:lvl9pPr lvl="8">
              <a:spcBef>
                <a:spcPts val="0"/>
              </a:spcBef>
              <a:spcAft>
                <a:spcPts val="0"/>
              </a:spcAft>
              <a:buSzPts val="5800"/>
              <a:buNone/>
              <a:defRPr/>
            </a:lvl9pPr>
          </a:lstStyle>
          <a:p/>
        </p:txBody>
      </p:sp>
      <p:sp>
        <p:nvSpPr>
          <p:cNvPr id="42" name="Google Shape;42;p8"/>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3" name="Shape 43"/>
        <p:cNvGrpSpPr/>
        <p:nvPr/>
      </p:nvGrpSpPr>
      <p:grpSpPr>
        <a:xfrm>
          <a:off x="0" y="0"/>
          <a:ext cx="0" cy="0"/>
          <a:chOff x="0" y="0"/>
          <a:chExt cx="0" cy="0"/>
        </a:xfrm>
      </p:grpSpPr>
      <p:sp>
        <p:nvSpPr>
          <p:cNvPr id="44" name="Google Shape;44;p9"/>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FFB600"/>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9"/>
          <p:cNvSpPr txBox="1"/>
          <p:nvPr>
            <p:ph idx="1" type="body"/>
          </p:nvPr>
        </p:nvSpPr>
        <p:spPr>
          <a:xfrm>
            <a:off x="457200" y="42539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400"/>
              <a:buNone/>
              <a:defRPr sz="1400"/>
            </a:lvl1pPr>
          </a:lstStyle>
          <a:p/>
        </p:txBody>
      </p:sp>
      <p:sp>
        <p:nvSpPr>
          <p:cNvPr id="46" name="Google Shape;46;p9"/>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7" name="Shape 47"/>
        <p:cNvGrpSpPr/>
        <p:nvPr/>
      </p:nvGrpSpPr>
      <p:grpSpPr>
        <a:xfrm>
          <a:off x="0" y="0"/>
          <a:ext cx="0" cy="0"/>
          <a:chOff x="0" y="0"/>
          <a:chExt cx="0" cy="0"/>
        </a:xfrm>
      </p:grpSpPr>
      <p:sp>
        <p:nvSpPr>
          <p:cNvPr id="48" name="Google Shape;48;p10"/>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
        <p:nvSpPr>
          <p:cNvPr id="49" name="Google Shape;49;p10"/>
          <p:cNvSpPr/>
          <p:nvPr/>
        </p:nvSpPr>
        <p:spPr>
          <a:xfrm>
            <a:off x="390735" y="379877"/>
            <a:ext cx="8362529" cy="4383746"/>
          </a:xfrm>
          <a:custGeom>
            <a:rect b="b" l="l" r="r" t="t"/>
            <a:pathLst>
              <a:path extrusionOk="0" fill="none" h="149667" w="285508">
                <a:moveTo>
                  <a:pt x="252882" y="0"/>
                </a:moveTo>
                <a:lnTo>
                  <a:pt x="13220" y="0"/>
                </a:lnTo>
                <a:lnTo>
                  <a:pt x="13220" y="0"/>
                </a:lnTo>
                <a:lnTo>
                  <a:pt x="11826" y="61"/>
                </a:lnTo>
                <a:lnTo>
                  <a:pt x="10552" y="243"/>
                </a:lnTo>
                <a:lnTo>
                  <a:pt x="9279" y="607"/>
                </a:lnTo>
                <a:lnTo>
                  <a:pt x="8066" y="1031"/>
                </a:lnTo>
                <a:lnTo>
                  <a:pt x="6914" y="1577"/>
                </a:lnTo>
                <a:lnTo>
                  <a:pt x="5822" y="2244"/>
                </a:lnTo>
                <a:lnTo>
                  <a:pt x="4791" y="3032"/>
                </a:lnTo>
                <a:lnTo>
                  <a:pt x="3881" y="3881"/>
                </a:lnTo>
                <a:lnTo>
                  <a:pt x="3032" y="4791"/>
                </a:lnTo>
                <a:lnTo>
                  <a:pt x="2244" y="5822"/>
                </a:lnTo>
                <a:lnTo>
                  <a:pt x="1577" y="6914"/>
                </a:lnTo>
                <a:lnTo>
                  <a:pt x="1031" y="8066"/>
                </a:lnTo>
                <a:lnTo>
                  <a:pt x="607" y="9279"/>
                </a:lnTo>
                <a:lnTo>
                  <a:pt x="243" y="10552"/>
                </a:lnTo>
                <a:lnTo>
                  <a:pt x="61" y="11826"/>
                </a:lnTo>
                <a:lnTo>
                  <a:pt x="0" y="13220"/>
                </a:lnTo>
                <a:lnTo>
                  <a:pt x="0" y="136447"/>
                </a:lnTo>
                <a:lnTo>
                  <a:pt x="0" y="136447"/>
                </a:lnTo>
                <a:lnTo>
                  <a:pt x="61" y="137841"/>
                </a:lnTo>
                <a:lnTo>
                  <a:pt x="243" y="139115"/>
                </a:lnTo>
                <a:lnTo>
                  <a:pt x="607" y="140388"/>
                </a:lnTo>
                <a:lnTo>
                  <a:pt x="1031" y="141601"/>
                </a:lnTo>
                <a:lnTo>
                  <a:pt x="1577" y="142753"/>
                </a:lnTo>
                <a:lnTo>
                  <a:pt x="2244" y="143845"/>
                </a:lnTo>
                <a:lnTo>
                  <a:pt x="3032" y="144876"/>
                </a:lnTo>
                <a:lnTo>
                  <a:pt x="3881" y="145786"/>
                </a:lnTo>
                <a:lnTo>
                  <a:pt x="4791" y="146635"/>
                </a:lnTo>
                <a:lnTo>
                  <a:pt x="5822" y="147423"/>
                </a:lnTo>
                <a:lnTo>
                  <a:pt x="6914" y="148090"/>
                </a:lnTo>
                <a:lnTo>
                  <a:pt x="8066" y="148636"/>
                </a:lnTo>
                <a:lnTo>
                  <a:pt x="9279" y="149060"/>
                </a:lnTo>
                <a:lnTo>
                  <a:pt x="10552" y="149424"/>
                </a:lnTo>
                <a:lnTo>
                  <a:pt x="11826" y="149606"/>
                </a:lnTo>
                <a:lnTo>
                  <a:pt x="13220" y="149667"/>
                </a:lnTo>
                <a:lnTo>
                  <a:pt x="272288" y="149667"/>
                </a:lnTo>
                <a:lnTo>
                  <a:pt x="272288" y="149667"/>
                </a:lnTo>
                <a:lnTo>
                  <a:pt x="273682" y="149606"/>
                </a:lnTo>
                <a:lnTo>
                  <a:pt x="274956" y="149424"/>
                </a:lnTo>
                <a:lnTo>
                  <a:pt x="276229" y="149060"/>
                </a:lnTo>
                <a:lnTo>
                  <a:pt x="277442" y="148636"/>
                </a:lnTo>
                <a:lnTo>
                  <a:pt x="278594" y="148090"/>
                </a:lnTo>
                <a:lnTo>
                  <a:pt x="279686" y="147423"/>
                </a:lnTo>
                <a:lnTo>
                  <a:pt x="280717" y="146635"/>
                </a:lnTo>
                <a:lnTo>
                  <a:pt x="281627" y="145786"/>
                </a:lnTo>
                <a:lnTo>
                  <a:pt x="282476" y="144876"/>
                </a:lnTo>
                <a:lnTo>
                  <a:pt x="283264" y="143845"/>
                </a:lnTo>
                <a:lnTo>
                  <a:pt x="283931" y="142753"/>
                </a:lnTo>
                <a:lnTo>
                  <a:pt x="284477" y="141601"/>
                </a:lnTo>
                <a:lnTo>
                  <a:pt x="284901" y="140388"/>
                </a:lnTo>
                <a:lnTo>
                  <a:pt x="285265" y="139115"/>
                </a:lnTo>
                <a:lnTo>
                  <a:pt x="285447" y="137841"/>
                </a:lnTo>
                <a:lnTo>
                  <a:pt x="285508" y="136447"/>
                </a:lnTo>
                <a:lnTo>
                  <a:pt x="285508" y="32626"/>
                </a:lnTo>
              </a:path>
            </a:pathLst>
          </a:custGeom>
          <a:noFill/>
          <a:ln cap="flat" cmpd="sng" w="19050">
            <a:solidFill>
              <a:srgbClr val="FFB600"/>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22000" y="891775"/>
            <a:ext cx="6866100" cy="857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1pPr>
            <a:lvl2pPr lvl="1">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2pPr>
            <a:lvl3pPr lvl="2">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3pPr>
            <a:lvl4pPr lvl="3">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4pPr>
            <a:lvl5pPr lvl="4">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5pPr>
            <a:lvl6pPr lvl="5">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6pPr>
            <a:lvl7pPr lvl="6">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7pPr>
            <a:lvl8pPr lvl="7">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8pPr>
            <a:lvl9pPr lvl="8">
              <a:spcBef>
                <a:spcPts val="0"/>
              </a:spcBef>
              <a:spcAft>
                <a:spcPts val="0"/>
              </a:spcAft>
              <a:buClr>
                <a:srgbClr val="434343"/>
              </a:buClr>
              <a:buSzPts val="5800"/>
              <a:buFont typeface="Raleway ExtraBold"/>
              <a:buNone/>
              <a:defRPr sz="5800">
                <a:solidFill>
                  <a:srgbClr val="434343"/>
                </a:solidFill>
                <a:latin typeface="Raleway ExtraBold"/>
                <a:ea typeface="Raleway ExtraBold"/>
                <a:cs typeface="Raleway ExtraBold"/>
                <a:sym typeface="Raleway ExtraBold"/>
              </a:defRPr>
            </a:lvl9pPr>
          </a:lstStyle>
          <a:p/>
        </p:txBody>
      </p:sp>
      <p:sp>
        <p:nvSpPr>
          <p:cNvPr id="7" name="Google Shape;7;p1"/>
          <p:cNvSpPr txBox="1"/>
          <p:nvPr>
            <p:ph idx="1" type="body"/>
          </p:nvPr>
        </p:nvSpPr>
        <p:spPr>
          <a:xfrm>
            <a:off x="922000" y="1885951"/>
            <a:ext cx="6866100" cy="2366100"/>
          </a:xfrm>
          <a:prstGeom prst="rect">
            <a:avLst/>
          </a:prstGeom>
          <a:noFill/>
          <a:ln>
            <a:noFill/>
          </a:ln>
        </p:spPr>
        <p:txBody>
          <a:bodyPr anchorCtr="0" anchor="t" bIns="91425" lIns="91425" spcFirstLastPara="1" rIns="91425" wrap="square" tIns="91425">
            <a:noAutofit/>
          </a:bodyPr>
          <a:lstStyle>
            <a:lvl1pPr indent="-342900" lvl="0" marL="457200">
              <a:spcBef>
                <a:spcPts val="600"/>
              </a:spcBef>
              <a:spcAft>
                <a:spcPts val="0"/>
              </a:spcAft>
              <a:buClr>
                <a:srgbClr val="FFB600"/>
              </a:buClr>
              <a:buSzPts val="1800"/>
              <a:buFont typeface="Raleway Light"/>
              <a:buChar char="●"/>
              <a:defRPr sz="1800">
                <a:solidFill>
                  <a:srgbClr val="666666"/>
                </a:solidFill>
                <a:latin typeface="Raleway Light"/>
                <a:ea typeface="Raleway Light"/>
                <a:cs typeface="Raleway Light"/>
                <a:sym typeface="Raleway Light"/>
              </a:defRPr>
            </a:lvl1pPr>
            <a:lvl2pPr indent="-342900" lvl="1" marL="914400">
              <a:spcBef>
                <a:spcPts val="0"/>
              </a:spcBef>
              <a:spcAft>
                <a:spcPts val="0"/>
              </a:spcAft>
              <a:buClr>
                <a:srgbClr val="FFB600"/>
              </a:buClr>
              <a:buSzPts val="1800"/>
              <a:buFont typeface="Raleway Light"/>
              <a:buChar char="○"/>
              <a:defRPr sz="1800">
                <a:solidFill>
                  <a:srgbClr val="666666"/>
                </a:solidFill>
                <a:latin typeface="Raleway Light"/>
                <a:ea typeface="Raleway Light"/>
                <a:cs typeface="Raleway Light"/>
                <a:sym typeface="Raleway Light"/>
              </a:defRPr>
            </a:lvl2pPr>
            <a:lvl3pPr indent="-342900" lvl="2" marL="1371600">
              <a:spcBef>
                <a:spcPts val="0"/>
              </a:spcBef>
              <a:spcAft>
                <a:spcPts val="0"/>
              </a:spcAft>
              <a:buClr>
                <a:srgbClr val="FFB600"/>
              </a:buClr>
              <a:buSzPts val="1800"/>
              <a:buFont typeface="Raleway Light"/>
              <a:buChar char="■"/>
              <a:defRPr sz="1800">
                <a:solidFill>
                  <a:srgbClr val="666666"/>
                </a:solidFill>
                <a:latin typeface="Raleway Light"/>
                <a:ea typeface="Raleway Light"/>
                <a:cs typeface="Raleway Light"/>
                <a:sym typeface="Raleway Light"/>
              </a:defRPr>
            </a:lvl3pPr>
            <a:lvl4pPr indent="-342900" lvl="3" marL="18288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4pPr>
            <a:lvl5pPr indent="-342900" lvl="4" marL="22860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5pPr>
            <a:lvl6pPr indent="-342900" lvl="5" marL="27432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6pPr>
            <a:lvl7pPr indent="-342900" lvl="6" marL="32004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7pPr>
            <a:lvl8pPr indent="-342900" lvl="7" marL="36576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8pPr>
            <a:lvl9pPr indent="-342900" lvl="8" marL="4114800">
              <a:spcBef>
                <a:spcPts val="0"/>
              </a:spcBef>
              <a:spcAft>
                <a:spcPts val="0"/>
              </a:spcAft>
              <a:buClr>
                <a:srgbClr val="666666"/>
              </a:buClr>
              <a:buSzPts val="1800"/>
              <a:buFont typeface="Raleway Light"/>
              <a:buChar char="■"/>
              <a:defRPr sz="1800">
                <a:solidFill>
                  <a:srgbClr val="666666"/>
                </a:solidFill>
                <a:latin typeface="Raleway Light"/>
                <a:ea typeface="Raleway Light"/>
                <a:cs typeface="Raleway Light"/>
                <a:sym typeface="Raleway Light"/>
              </a:defRPr>
            </a:lvl9pPr>
          </a:lstStyle>
          <a:p/>
        </p:txBody>
      </p:sp>
      <p:sp>
        <p:nvSpPr>
          <p:cNvPr id="8" name="Google Shape;8;p1"/>
          <p:cNvSpPr txBox="1"/>
          <p:nvPr>
            <p:ph idx="12" type="sldNum"/>
          </p:nvPr>
        </p:nvSpPr>
        <p:spPr>
          <a:xfrm>
            <a:off x="8604400" y="4590300"/>
            <a:ext cx="539700" cy="553200"/>
          </a:xfrm>
          <a:prstGeom prst="rect">
            <a:avLst/>
          </a:prstGeom>
          <a:noFill/>
          <a:ln>
            <a:noFill/>
          </a:ln>
        </p:spPr>
        <p:txBody>
          <a:bodyPr anchorCtr="0" anchor="ctr" bIns="91425" lIns="91425" spcFirstLastPara="1" rIns="91425" wrap="square" tIns="91425">
            <a:noAutofit/>
          </a:bodyPr>
          <a:lstStyle>
            <a:lvl1pPr lvl="0" algn="ctr">
              <a:buNone/>
              <a:defRPr sz="1300">
                <a:solidFill>
                  <a:srgbClr val="FFB600"/>
                </a:solidFill>
                <a:latin typeface="Raleway ExtraBold"/>
                <a:ea typeface="Raleway ExtraBold"/>
                <a:cs typeface="Raleway ExtraBold"/>
                <a:sym typeface="Raleway ExtraBold"/>
              </a:defRPr>
            </a:lvl1pPr>
            <a:lvl2pPr lvl="1" algn="ctr">
              <a:buNone/>
              <a:defRPr sz="1300">
                <a:solidFill>
                  <a:srgbClr val="FFB600"/>
                </a:solidFill>
                <a:latin typeface="Raleway ExtraBold"/>
                <a:ea typeface="Raleway ExtraBold"/>
                <a:cs typeface="Raleway ExtraBold"/>
                <a:sym typeface="Raleway ExtraBold"/>
              </a:defRPr>
            </a:lvl2pPr>
            <a:lvl3pPr lvl="2" algn="ctr">
              <a:buNone/>
              <a:defRPr sz="1300">
                <a:solidFill>
                  <a:srgbClr val="FFB600"/>
                </a:solidFill>
                <a:latin typeface="Raleway ExtraBold"/>
                <a:ea typeface="Raleway ExtraBold"/>
                <a:cs typeface="Raleway ExtraBold"/>
                <a:sym typeface="Raleway ExtraBold"/>
              </a:defRPr>
            </a:lvl3pPr>
            <a:lvl4pPr lvl="3" algn="ctr">
              <a:buNone/>
              <a:defRPr sz="1300">
                <a:solidFill>
                  <a:srgbClr val="FFB600"/>
                </a:solidFill>
                <a:latin typeface="Raleway ExtraBold"/>
                <a:ea typeface="Raleway ExtraBold"/>
                <a:cs typeface="Raleway ExtraBold"/>
                <a:sym typeface="Raleway ExtraBold"/>
              </a:defRPr>
            </a:lvl4pPr>
            <a:lvl5pPr lvl="4" algn="ctr">
              <a:buNone/>
              <a:defRPr sz="1300">
                <a:solidFill>
                  <a:srgbClr val="FFB600"/>
                </a:solidFill>
                <a:latin typeface="Raleway ExtraBold"/>
                <a:ea typeface="Raleway ExtraBold"/>
                <a:cs typeface="Raleway ExtraBold"/>
                <a:sym typeface="Raleway ExtraBold"/>
              </a:defRPr>
            </a:lvl5pPr>
            <a:lvl6pPr lvl="5" algn="ctr">
              <a:buNone/>
              <a:defRPr sz="1300">
                <a:solidFill>
                  <a:srgbClr val="FFB600"/>
                </a:solidFill>
                <a:latin typeface="Raleway ExtraBold"/>
                <a:ea typeface="Raleway ExtraBold"/>
                <a:cs typeface="Raleway ExtraBold"/>
                <a:sym typeface="Raleway ExtraBold"/>
              </a:defRPr>
            </a:lvl6pPr>
            <a:lvl7pPr lvl="6" algn="ctr">
              <a:buNone/>
              <a:defRPr sz="1300">
                <a:solidFill>
                  <a:srgbClr val="FFB600"/>
                </a:solidFill>
                <a:latin typeface="Raleway ExtraBold"/>
                <a:ea typeface="Raleway ExtraBold"/>
                <a:cs typeface="Raleway ExtraBold"/>
                <a:sym typeface="Raleway ExtraBold"/>
              </a:defRPr>
            </a:lvl7pPr>
            <a:lvl8pPr lvl="7" algn="ctr">
              <a:buNone/>
              <a:defRPr sz="1300">
                <a:solidFill>
                  <a:srgbClr val="FFB600"/>
                </a:solidFill>
                <a:latin typeface="Raleway ExtraBold"/>
                <a:ea typeface="Raleway ExtraBold"/>
                <a:cs typeface="Raleway ExtraBold"/>
                <a:sym typeface="Raleway ExtraBold"/>
              </a:defRPr>
            </a:lvl8pPr>
            <a:lvl9pPr lvl="8" algn="ctr">
              <a:buNone/>
              <a:defRPr sz="1300">
                <a:solidFill>
                  <a:srgbClr val="FFB600"/>
                </a:solidFill>
                <a:latin typeface="Raleway ExtraBold"/>
                <a:ea typeface="Raleway ExtraBold"/>
                <a:cs typeface="Raleway ExtraBold"/>
                <a:sym typeface="Raleway ExtraBold"/>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3.png"/><Relationship Id="rId5"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9.png"/><Relationship Id="rId4" Type="http://schemas.openxmlformats.org/officeDocument/2006/relationships/image" Target="../media/image18.png"/><Relationship Id="rId5"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2.png"/><Relationship Id="rId4" Type="http://schemas.openxmlformats.org/officeDocument/2006/relationships/image" Target="../media/image20.png"/><Relationship Id="rId5"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11.png"/><Relationship Id="rId5"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2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11.png"/><Relationship Id="rId5"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 name="Shape 56"/>
        <p:cNvGrpSpPr/>
        <p:nvPr/>
      </p:nvGrpSpPr>
      <p:grpSpPr>
        <a:xfrm>
          <a:off x="0" y="0"/>
          <a:ext cx="0" cy="0"/>
          <a:chOff x="0" y="0"/>
          <a:chExt cx="0" cy="0"/>
        </a:xfrm>
      </p:grpSpPr>
      <p:sp>
        <p:nvSpPr>
          <p:cNvPr id="57" name="Google Shape;57;p12"/>
          <p:cNvSpPr txBox="1"/>
          <p:nvPr>
            <p:ph type="ctrTitle"/>
          </p:nvPr>
        </p:nvSpPr>
        <p:spPr>
          <a:xfrm>
            <a:off x="457200" y="2220413"/>
            <a:ext cx="77724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EarlyRiders</a:t>
            </a:r>
            <a:r>
              <a:rPr b="1" lang="en">
                <a:latin typeface="Montserrat"/>
                <a:ea typeface="Montserrat"/>
                <a:cs typeface="Montserrat"/>
                <a:sym typeface="Montserrat"/>
              </a:rPr>
              <a:t> </a:t>
            </a:r>
            <a:endParaRPr b="1">
              <a:latin typeface="Montserrat"/>
              <a:ea typeface="Montserrat"/>
              <a:cs typeface="Montserrat"/>
              <a:sym typeface="Montserrat"/>
            </a:endParaRPr>
          </a:p>
          <a:p>
            <a:pPr indent="0" lvl="0" marL="0" rtl="0" algn="l">
              <a:spcBef>
                <a:spcPts val="0"/>
              </a:spcBef>
              <a:spcAft>
                <a:spcPts val="0"/>
              </a:spcAft>
              <a:buNone/>
            </a:pPr>
            <a:r>
              <a:rPr b="1" lang="en">
                <a:solidFill>
                  <a:srgbClr val="666666"/>
                </a:solidFill>
                <a:latin typeface="Montserrat"/>
                <a:ea typeface="Montserrat"/>
                <a:cs typeface="Montserrat"/>
                <a:sym typeface="Montserrat"/>
              </a:rPr>
              <a:t>Toy Horse</a:t>
            </a:r>
            <a:r>
              <a:rPr b="1" lang="en">
                <a:latin typeface="Montserrat"/>
                <a:ea typeface="Montserrat"/>
                <a:cs typeface="Montserrat"/>
                <a:sym typeface="Montserrat"/>
              </a:rPr>
              <a:t> </a:t>
            </a:r>
            <a:endParaRPr b="1">
              <a:latin typeface="Montserrat"/>
              <a:ea typeface="Montserrat"/>
              <a:cs typeface="Montserrat"/>
              <a:sym typeface="Montserrat"/>
            </a:endParaRPr>
          </a:p>
        </p:txBody>
      </p:sp>
      <p:grpSp>
        <p:nvGrpSpPr>
          <p:cNvPr id="58" name="Google Shape;58;p12"/>
          <p:cNvGrpSpPr/>
          <p:nvPr/>
        </p:nvGrpSpPr>
        <p:grpSpPr>
          <a:xfrm>
            <a:off x="7864658" y="371176"/>
            <a:ext cx="896264" cy="896314"/>
            <a:chOff x="570875" y="4322250"/>
            <a:chExt cx="443300" cy="443325"/>
          </a:xfrm>
        </p:grpSpPr>
        <p:sp>
          <p:nvSpPr>
            <p:cNvPr id="59" name="Google Shape;59;p12"/>
            <p:cNvSpPr/>
            <p:nvPr/>
          </p:nvSpPr>
          <p:spPr>
            <a:xfrm>
              <a:off x="570875" y="4322250"/>
              <a:ext cx="443300" cy="443325"/>
            </a:xfrm>
            <a:custGeom>
              <a:rect b="b" l="l" r="r" t="t"/>
              <a:pathLst>
                <a:path extrusionOk="0" h="17733" w="17732">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2"/>
            <p:cNvSpPr/>
            <p:nvPr/>
          </p:nvSpPr>
          <p:spPr>
            <a:xfrm>
              <a:off x="597725" y="4665400"/>
              <a:ext cx="73300" cy="73300"/>
            </a:xfrm>
            <a:custGeom>
              <a:rect b="b" l="l" r="r" t="t"/>
              <a:pathLst>
                <a:path extrusionOk="0" h="2932" w="2932">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2"/>
            <p:cNvSpPr/>
            <p:nvPr/>
          </p:nvSpPr>
          <p:spPr>
            <a:xfrm>
              <a:off x="654525" y="4708150"/>
              <a:ext cx="47025" cy="47025"/>
            </a:xfrm>
            <a:custGeom>
              <a:rect b="b" l="l" r="r" t="t"/>
              <a:pathLst>
                <a:path extrusionOk="0" h="1881" w="1881">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2"/>
            <p:cNvSpPr/>
            <p:nvPr/>
          </p:nvSpPr>
          <p:spPr>
            <a:xfrm>
              <a:off x="581250" y="4634875"/>
              <a:ext cx="47050" cy="47050"/>
            </a:xfrm>
            <a:custGeom>
              <a:rect b="b" l="l" r="r" t="t"/>
              <a:pathLst>
                <a:path extrusionOk="0" h="1882" w="1882">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12"/>
          <p:cNvSpPr txBox="1"/>
          <p:nvPr/>
        </p:nvSpPr>
        <p:spPr>
          <a:xfrm>
            <a:off x="457200" y="3980675"/>
            <a:ext cx="82275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666666"/>
                </a:solidFill>
                <a:latin typeface="Montserrat SemiBold"/>
                <a:ea typeface="Montserrat SemiBold"/>
                <a:cs typeface="Montserrat SemiBold"/>
                <a:sym typeface="Montserrat SemiBold"/>
              </a:rPr>
              <a:t>MSMA Team 8 </a:t>
            </a:r>
            <a:endParaRPr sz="1800">
              <a:solidFill>
                <a:srgbClr val="666666"/>
              </a:solidFill>
              <a:latin typeface="Montserrat SemiBold"/>
              <a:ea typeface="Montserrat SemiBold"/>
              <a:cs typeface="Montserrat SemiBold"/>
              <a:sym typeface="Montserrat SemiBold"/>
            </a:endParaRPr>
          </a:p>
          <a:p>
            <a:pPr indent="0" lvl="0" marL="0" rtl="0" algn="l">
              <a:spcBef>
                <a:spcPts val="0"/>
              </a:spcBef>
              <a:spcAft>
                <a:spcPts val="0"/>
              </a:spcAft>
              <a:buNone/>
            </a:pPr>
            <a:r>
              <a:rPr lang="en" sz="1800">
                <a:solidFill>
                  <a:srgbClr val="666666"/>
                </a:solidFill>
                <a:latin typeface="Montserrat SemiBold"/>
                <a:ea typeface="Montserrat SemiBold"/>
                <a:cs typeface="Montserrat SemiBold"/>
                <a:sym typeface="Montserrat SemiBold"/>
              </a:rPr>
              <a:t>Hector Abreu    </a:t>
            </a:r>
            <a:r>
              <a:rPr lang="en" sz="1800">
                <a:solidFill>
                  <a:srgbClr val="666666"/>
                </a:solidFill>
                <a:latin typeface="Montserrat SemiBold"/>
                <a:ea typeface="Montserrat SemiBold"/>
                <a:cs typeface="Montserrat SemiBold"/>
                <a:sym typeface="Montserrat SemiBold"/>
              </a:rPr>
              <a:t>Geng Luo</a:t>
            </a:r>
            <a:r>
              <a:rPr lang="en" sz="1800">
                <a:solidFill>
                  <a:srgbClr val="666666"/>
                </a:solidFill>
                <a:latin typeface="Montserrat SemiBold"/>
                <a:ea typeface="Montserrat SemiBold"/>
                <a:cs typeface="Montserrat SemiBold"/>
                <a:sym typeface="Montserrat SemiBold"/>
              </a:rPr>
              <a:t>    </a:t>
            </a:r>
            <a:r>
              <a:rPr lang="en" sz="1800">
                <a:solidFill>
                  <a:srgbClr val="666666"/>
                </a:solidFill>
                <a:latin typeface="Montserrat SemiBold"/>
                <a:ea typeface="Montserrat SemiBold"/>
                <a:cs typeface="Montserrat SemiBold"/>
                <a:sym typeface="Montserrat SemiBold"/>
              </a:rPr>
              <a:t>Hairong Wang</a:t>
            </a:r>
            <a:r>
              <a:rPr lang="en" sz="1800">
                <a:solidFill>
                  <a:srgbClr val="666666"/>
                </a:solidFill>
                <a:latin typeface="Montserrat SemiBold"/>
                <a:ea typeface="Montserrat SemiBold"/>
                <a:cs typeface="Montserrat SemiBold"/>
                <a:sym typeface="Montserrat SemiBold"/>
              </a:rPr>
              <a:t>    Ying Wang    Yunjiao Liu </a:t>
            </a:r>
            <a:endParaRPr sz="1800">
              <a:solidFill>
                <a:srgbClr val="666666"/>
              </a:solidFill>
              <a:latin typeface="Montserrat SemiBold"/>
              <a:ea typeface="Montserrat SemiBold"/>
              <a:cs typeface="Montserrat SemiBold"/>
              <a:sym typeface="Montserrat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1"/>
          <p:cNvSpPr txBox="1"/>
          <p:nvPr>
            <p:ph type="title"/>
          </p:nvPr>
        </p:nvSpPr>
        <p:spPr>
          <a:xfrm>
            <a:off x="541000" y="434575"/>
            <a:ext cx="6866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Market </a:t>
            </a:r>
            <a:r>
              <a:rPr lang="en" sz="3000">
                <a:solidFill>
                  <a:srgbClr val="FFB600"/>
                </a:solidFill>
              </a:rPr>
              <a:t>Simulation (PL 2 to PL 3)</a:t>
            </a:r>
            <a:endParaRPr sz="3000">
              <a:solidFill>
                <a:srgbClr val="FFB600"/>
              </a:solidFill>
            </a:endParaRPr>
          </a:p>
        </p:txBody>
      </p:sp>
      <p:sp>
        <p:nvSpPr>
          <p:cNvPr id="176" name="Google Shape;176;p21"/>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177" name="Google Shape;177;p21"/>
          <p:cNvGrpSpPr/>
          <p:nvPr/>
        </p:nvGrpSpPr>
        <p:grpSpPr>
          <a:xfrm>
            <a:off x="8119638" y="225980"/>
            <a:ext cx="539546" cy="879605"/>
            <a:chOff x="6730350" y="2315900"/>
            <a:chExt cx="257700" cy="420100"/>
          </a:xfrm>
        </p:grpSpPr>
        <p:sp>
          <p:nvSpPr>
            <p:cNvPr id="178" name="Google Shape;178;p21"/>
            <p:cNvSpPr/>
            <p:nvPr/>
          </p:nvSpPr>
          <p:spPr>
            <a:xfrm>
              <a:off x="6807900" y="26712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1"/>
            <p:cNvSpPr/>
            <p:nvPr/>
          </p:nvSpPr>
          <p:spPr>
            <a:xfrm>
              <a:off x="6807900" y="26364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p:nvPr/>
          </p:nvSpPr>
          <p:spPr>
            <a:xfrm>
              <a:off x="6807900" y="2706075"/>
              <a:ext cx="102600" cy="29925"/>
            </a:xfrm>
            <a:custGeom>
              <a:rect b="b" l="l" r="r" t="t"/>
              <a:pathLst>
                <a:path extrusionOk="0" h="1197" w="4104">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6811575" y="2463675"/>
              <a:ext cx="95275" cy="160600"/>
            </a:xfrm>
            <a:custGeom>
              <a:rect b="b" l="l" r="r" t="t"/>
              <a:pathLst>
                <a:path extrusionOk="0" h="6424" w="3811">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6730350" y="2315900"/>
              <a:ext cx="257700" cy="308375"/>
            </a:xfrm>
            <a:custGeom>
              <a:rect b="b" l="l" r="r" t="t"/>
              <a:pathLst>
                <a:path extrusionOk="0" h="12335" w="10308">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3" name="Google Shape;183;p21"/>
          <p:cNvPicPr preferRelativeResize="0"/>
          <p:nvPr/>
        </p:nvPicPr>
        <p:blipFill>
          <a:blip r:embed="rId3">
            <a:alphaModFix/>
          </a:blip>
          <a:stretch>
            <a:fillRect/>
          </a:stretch>
        </p:blipFill>
        <p:spPr>
          <a:xfrm>
            <a:off x="405225" y="934125"/>
            <a:ext cx="4379800" cy="1388250"/>
          </a:xfrm>
          <a:prstGeom prst="rect">
            <a:avLst/>
          </a:prstGeom>
          <a:noFill/>
          <a:ln>
            <a:noFill/>
          </a:ln>
        </p:spPr>
      </p:pic>
      <p:pic>
        <p:nvPicPr>
          <p:cNvPr id="184" name="Google Shape;184;p21"/>
          <p:cNvPicPr preferRelativeResize="0"/>
          <p:nvPr/>
        </p:nvPicPr>
        <p:blipFill>
          <a:blip r:embed="rId4">
            <a:alphaModFix/>
          </a:blip>
          <a:stretch>
            <a:fillRect/>
          </a:stretch>
        </p:blipFill>
        <p:spPr>
          <a:xfrm>
            <a:off x="405275" y="2202675"/>
            <a:ext cx="4379800" cy="1388250"/>
          </a:xfrm>
          <a:prstGeom prst="rect">
            <a:avLst/>
          </a:prstGeom>
          <a:noFill/>
          <a:ln>
            <a:noFill/>
          </a:ln>
        </p:spPr>
      </p:pic>
      <p:pic>
        <p:nvPicPr>
          <p:cNvPr id="185" name="Google Shape;185;p21"/>
          <p:cNvPicPr preferRelativeResize="0"/>
          <p:nvPr/>
        </p:nvPicPr>
        <p:blipFill rotWithShape="1">
          <a:blip r:embed="rId5">
            <a:alphaModFix/>
          </a:blip>
          <a:srcRect b="10968" l="0" r="0" t="0"/>
          <a:stretch/>
        </p:blipFill>
        <p:spPr>
          <a:xfrm>
            <a:off x="405250" y="3427275"/>
            <a:ext cx="4379800" cy="1235925"/>
          </a:xfrm>
          <a:prstGeom prst="rect">
            <a:avLst/>
          </a:prstGeom>
          <a:noFill/>
          <a:ln>
            <a:noFill/>
          </a:ln>
        </p:spPr>
      </p:pic>
      <p:sp>
        <p:nvSpPr>
          <p:cNvPr id="186" name="Google Shape;186;p21"/>
          <p:cNvSpPr/>
          <p:nvPr/>
        </p:nvSpPr>
        <p:spPr>
          <a:xfrm>
            <a:off x="2533825" y="2170725"/>
            <a:ext cx="86700" cy="196800"/>
          </a:xfrm>
          <a:prstGeom prst="downArrow">
            <a:avLst>
              <a:gd fmla="val 50000" name="adj1"/>
              <a:gd fmla="val 50000" name="adj2"/>
            </a:avLst>
          </a:prstGeom>
          <a:solidFill>
            <a:srgbClr val="FFB6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a:off x="2533825" y="3389925"/>
            <a:ext cx="86700" cy="196800"/>
          </a:xfrm>
          <a:prstGeom prst="downArrow">
            <a:avLst>
              <a:gd fmla="val 50000" name="adj1"/>
              <a:gd fmla="val 50000" name="adj2"/>
            </a:avLst>
          </a:prstGeom>
          <a:solidFill>
            <a:srgbClr val="FFB6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txBox="1"/>
          <p:nvPr>
            <p:ph idx="1" type="body"/>
          </p:nvPr>
        </p:nvSpPr>
        <p:spPr>
          <a:xfrm>
            <a:off x="5273825" y="1291975"/>
            <a:ext cx="3330300" cy="3371100"/>
          </a:xfrm>
          <a:prstGeom prst="rect">
            <a:avLst/>
          </a:prstGeom>
          <a:ln cap="flat" cmpd="sng" w="9525">
            <a:solidFill>
              <a:srgbClr val="FFB600"/>
            </a:solidFill>
            <a:prstDash val="solid"/>
            <a:round/>
            <a:headEnd len="sm" w="sm" type="none"/>
            <a:tailEnd len="sm" w="sm" type="none"/>
          </a:ln>
        </p:spPr>
        <p:txBody>
          <a:bodyPr anchorCtr="0" anchor="t" bIns="91425" lIns="91425" spcFirstLastPara="1" rIns="91425" wrap="square" tIns="91425">
            <a:noAutofit/>
          </a:bodyPr>
          <a:lstStyle/>
          <a:p>
            <a:pPr indent="-330200" lvl="0" marL="457200" rtl="0" algn="l">
              <a:spcBef>
                <a:spcPts val="600"/>
              </a:spcBef>
              <a:spcAft>
                <a:spcPts val="0"/>
              </a:spcAft>
              <a:buClr>
                <a:srgbClr val="FFB600"/>
              </a:buClr>
              <a:buSzPts val="1600"/>
              <a:buFont typeface="Raleway"/>
              <a:buChar char="●"/>
            </a:pPr>
            <a:r>
              <a:rPr b="1" lang="en" sz="1600">
                <a:solidFill>
                  <a:schemeClr val="dk2"/>
                </a:solidFill>
                <a:latin typeface="Raleway"/>
                <a:ea typeface="Raleway"/>
                <a:cs typeface="Raleway"/>
                <a:sym typeface="Raleway"/>
              </a:rPr>
              <a:t>Switch to 2 new products</a:t>
            </a:r>
            <a:endParaRPr b="1" sz="1600">
              <a:solidFill>
                <a:schemeClr val="dk2"/>
              </a:solidFill>
              <a:latin typeface="Raleway"/>
              <a:ea typeface="Raleway"/>
              <a:cs typeface="Raleway"/>
              <a:sym typeface="Raleway"/>
            </a:endParaRPr>
          </a:p>
          <a:p>
            <a:pPr indent="0" lvl="0" marL="457200" rtl="0" algn="l">
              <a:spcBef>
                <a:spcPts val="600"/>
              </a:spcBef>
              <a:spcAft>
                <a:spcPts val="0"/>
              </a:spcAft>
              <a:buClr>
                <a:schemeClr val="dk1"/>
              </a:buClr>
              <a:buSzPts val="1100"/>
              <a:buFont typeface="Arial"/>
              <a:buNone/>
            </a:pPr>
            <a:r>
              <a:t/>
            </a:r>
            <a:endParaRPr b="1" sz="900">
              <a:solidFill>
                <a:schemeClr val="dk2"/>
              </a:solidFill>
              <a:latin typeface="Raleway"/>
              <a:ea typeface="Raleway"/>
              <a:cs typeface="Raleway"/>
              <a:sym typeface="Raleway"/>
            </a:endParaRPr>
          </a:p>
          <a:p>
            <a:pPr indent="-330200" lvl="0" marL="457200" rtl="0" algn="l">
              <a:spcBef>
                <a:spcPts val="600"/>
              </a:spcBef>
              <a:spcAft>
                <a:spcPts val="0"/>
              </a:spcAft>
              <a:buClr>
                <a:srgbClr val="FFB600"/>
              </a:buClr>
              <a:buSzPts val="1600"/>
              <a:buFont typeface="Raleway"/>
              <a:buChar char="●"/>
            </a:pPr>
            <a:r>
              <a:rPr b="1" lang="en" sz="1600">
                <a:solidFill>
                  <a:schemeClr val="dk2"/>
                </a:solidFill>
                <a:latin typeface="Raleway"/>
                <a:ea typeface="Raleway"/>
                <a:cs typeface="Raleway"/>
                <a:sym typeface="Raleway"/>
              </a:rPr>
              <a:t>Competitor lowers its price in response</a:t>
            </a:r>
            <a:endParaRPr b="1" sz="1600">
              <a:solidFill>
                <a:schemeClr val="dk2"/>
              </a:solidFill>
              <a:latin typeface="Raleway"/>
              <a:ea typeface="Raleway"/>
              <a:cs typeface="Raleway"/>
              <a:sym typeface="Raleway"/>
            </a:endParaRPr>
          </a:p>
          <a:p>
            <a:pPr indent="0" lvl="0" marL="457200" rtl="0" algn="l">
              <a:spcBef>
                <a:spcPts val="600"/>
              </a:spcBef>
              <a:spcAft>
                <a:spcPts val="0"/>
              </a:spcAft>
              <a:buNone/>
            </a:pPr>
            <a:r>
              <a:t/>
            </a:r>
            <a:endParaRPr b="1" sz="900">
              <a:solidFill>
                <a:schemeClr val="dk2"/>
              </a:solidFill>
              <a:latin typeface="Raleway"/>
              <a:ea typeface="Raleway"/>
              <a:cs typeface="Raleway"/>
              <a:sym typeface="Raleway"/>
            </a:endParaRPr>
          </a:p>
          <a:p>
            <a:pPr indent="-330200" lvl="0" marL="457200" rtl="0" algn="l">
              <a:spcBef>
                <a:spcPts val="600"/>
              </a:spcBef>
              <a:spcAft>
                <a:spcPts val="0"/>
              </a:spcAft>
              <a:buClr>
                <a:srgbClr val="FFB600"/>
              </a:buClr>
              <a:buSzPts val="1600"/>
              <a:buFont typeface="Raleway"/>
              <a:buChar char="●"/>
            </a:pPr>
            <a:r>
              <a:rPr b="1" lang="en" sz="1600">
                <a:solidFill>
                  <a:schemeClr val="dk2"/>
                </a:solidFill>
                <a:latin typeface="Raleway"/>
                <a:ea typeface="Raleway"/>
                <a:cs typeface="Raleway"/>
                <a:sym typeface="Raleway"/>
              </a:rPr>
              <a:t>Add 1 more product in the second year to win more market share</a:t>
            </a:r>
            <a:endParaRPr b="1" sz="1600">
              <a:solidFill>
                <a:schemeClr val="dk2"/>
              </a:solidFill>
              <a:latin typeface="Raleway"/>
              <a:ea typeface="Raleway"/>
              <a:cs typeface="Raleway"/>
              <a:sym typeface="Raleway"/>
            </a:endParaRPr>
          </a:p>
          <a:p>
            <a:pPr indent="0" lvl="0" marL="457200" rtl="0" algn="l">
              <a:spcBef>
                <a:spcPts val="600"/>
              </a:spcBef>
              <a:spcAft>
                <a:spcPts val="0"/>
              </a:spcAft>
              <a:buClr>
                <a:schemeClr val="dk1"/>
              </a:buClr>
              <a:buSzPts val="1100"/>
              <a:buFont typeface="Arial"/>
              <a:buNone/>
            </a:pPr>
            <a:r>
              <a:t/>
            </a:r>
            <a:endParaRPr b="1" sz="900">
              <a:solidFill>
                <a:schemeClr val="dk2"/>
              </a:solidFill>
              <a:latin typeface="Raleway"/>
              <a:ea typeface="Raleway"/>
              <a:cs typeface="Raleway"/>
              <a:sym typeface="Raleway"/>
            </a:endParaRPr>
          </a:p>
          <a:p>
            <a:pPr indent="-330200" lvl="0" marL="457200" rtl="0" algn="l">
              <a:spcBef>
                <a:spcPts val="600"/>
              </a:spcBef>
              <a:spcAft>
                <a:spcPts val="0"/>
              </a:spcAft>
              <a:buClr>
                <a:srgbClr val="FFB600"/>
              </a:buClr>
              <a:buSzPts val="1600"/>
              <a:buFont typeface="Raleway"/>
              <a:buChar char="●"/>
            </a:pPr>
            <a:r>
              <a:rPr b="1" lang="en" sz="1600">
                <a:solidFill>
                  <a:schemeClr val="dk2"/>
                </a:solidFill>
                <a:latin typeface="Raleway"/>
                <a:ea typeface="Raleway"/>
                <a:cs typeface="Raleway"/>
                <a:sym typeface="Raleway"/>
              </a:rPr>
              <a:t>Expected profit</a:t>
            </a:r>
            <a:endParaRPr b="1" sz="1600">
              <a:solidFill>
                <a:schemeClr val="dk2"/>
              </a:solidFill>
              <a:latin typeface="Raleway"/>
              <a:ea typeface="Raleway"/>
              <a:cs typeface="Raleway"/>
              <a:sym typeface="Raleway"/>
            </a:endParaRPr>
          </a:p>
          <a:p>
            <a:pPr indent="-336550" lvl="1" marL="914400" rtl="0" algn="l">
              <a:spcBef>
                <a:spcPts val="0"/>
              </a:spcBef>
              <a:spcAft>
                <a:spcPts val="0"/>
              </a:spcAft>
              <a:buClr>
                <a:schemeClr val="lt2"/>
              </a:buClr>
              <a:buSzPts val="1700"/>
              <a:buFont typeface="Raleway"/>
              <a:buChar char="○"/>
            </a:pPr>
            <a:r>
              <a:rPr b="1" lang="en" sz="1700">
                <a:solidFill>
                  <a:schemeClr val="dk2"/>
                </a:solidFill>
                <a:latin typeface="Raleway"/>
                <a:ea typeface="Raleway"/>
                <a:cs typeface="Raleway"/>
                <a:sym typeface="Raleway"/>
              </a:rPr>
              <a:t>Increase by 72%</a:t>
            </a:r>
            <a:endParaRPr b="1" sz="1700">
              <a:solidFill>
                <a:schemeClr val="dk2"/>
              </a:solidFill>
              <a:latin typeface="Raleway"/>
              <a:ea typeface="Raleway"/>
              <a:cs typeface="Raleway"/>
              <a:sym typeface="Raleway"/>
            </a:endParaRPr>
          </a:p>
          <a:p>
            <a:pPr indent="-330200" lvl="1" marL="914400" rtl="0" algn="l">
              <a:spcBef>
                <a:spcPts val="0"/>
              </a:spcBef>
              <a:spcAft>
                <a:spcPts val="0"/>
              </a:spcAft>
              <a:buClr>
                <a:schemeClr val="lt2"/>
              </a:buClr>
              <a:buSzPts val="1600"/>
              <a:buFont typeface="Raleway"/>
              <a:buChar char="○"/>
            </a:pPr>
            <a:r>
              <a:rPr b="1" lang="en" sz="1700">
                <a:solidFill>
                  <a:schemeClr val="dk2"/>
                </a:solidFill>
                <a:latin typeface="Raleway"/>
                <a:ea typeface="Raleway"/>
                <a:cs typeface="Raleway"/>
                <a:sym typeface="Raleway"/>
              </a:rPr>
              <a:t>$299K</a:t>
            </a:r>
            <a:endParaRPr b="1" sz="1600">
              <a:solidFill>
                <a:schemeClr val="dk2"/>
              </a:solidFill>
              <a:latin typeface="Raleway"/>
              <a:ea typeface="Raleway"/>
              <a:cs typeface="Raleway"/>
              <a:sym typeface="Raleway"/>
            </a:endParaRPr>
          </a:p>
          <a:p>
            <a:pPr indent="0" lvl="0" marL="914400" rtl="0" algn="l">
              <a:spcBef>
                <a:spcPts val="600"/>
              </a:spcBef>
              <a:spcAft>
                <a:spcPts val="0"/>
              </a:spcAft>
              <a:buNone/>
            </a:pPr>
            <a:r>
              <a:t/>
            </a:r>
            <a:endParaRPr b="1" sz="1600">
              <a:solidFill>
                <a:schemeClr val="dk2"/>
              </a:solidFill>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22"/>
          <p:cNvSpPr txBox="1"/>
          <p:nvPr>
            <p:ph type="title"/>
          </p:nvPr>
        </p:nvSpPr>
        <p:spPr>
          <a:xfrm>
            <a:off x="541000" y="434575"/>
            <a:ext cx="6866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Market </a:t>
            </a:r>
            <a:r>
              <a:rPr lang="en" sz="3000">
                <a:solidFill>
                  <a:srgbClr val="FFB600"/>
                </a:solidFill>
              </a:rPr>
              <a:t>Simulation (PL 3 to PL 2)</a:t>
            </a:r>
            <a:endParaRPr sz="3000">
              <a:solidFill>
                <a:srgbClr val="FFB600"/>
              </a:solidFill>
            </a:endParaRPr>
          </a:p>
        </p:txBody>
      </p:sp>
      <p:sp>
        <p:nvSpPr>
          <p:cNvPr id="194" name="Google Shape;194;p22"/>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195" name="Google Shape;195;p22"/>
          <p:cNvGrpSpPr/>
          <p:nvPr/>
        </p:nvGrpSpPr>
        <p:grpSpPr>
          <a:xfrm>
            <a:off x="8119638" y="225980"/>
            <a:ext cx="539546" cy="879605"/>
            <a:chOff x="6730350" y="2315900"/>
            <a:chExt cx="257700" cy="420100"/>
          </a:xfrm>
        </p:grpSpPr>
        <p:sp>
          <p:nvSpPr>
            <p:cNvPr id="196" name="Google Shape;196;p22"/>
            <p:cNvSpPr/>
            <p:nvPr/>
          </p:nvSpPr>
          <p:spPr>
            <a:xfrm>
              <a:off x="6807900" y="26712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2"/>
            <p:cNvSpPr/>
            <p:nvPr/>
          </p:nvSpPr>
          <p:spPr>
            <a:xfrm>
              <a:off x="6807900" y="26364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2"/>
            <p:cNvSpPr/>
            <p:nvPr/>
          </p:nvSpPr>
          <p:spPr>
            <a:xfrm>
              <a:off x="6807900" y="2706075"/>
              <a:ext cx="102600" cy="29925"/>
            </a:xfrm>
            <a:custGeom>
              <a:rect b="b" l="l" r="r" t="t"/>
              <a:pathLst>
                <a:path extrusionOk="0" h="1197" w="4104">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2"/>
            <p:cNvSpPr/>
            <p:nvPr/>
          </p:nvSpPr>
          <p:spPr>
            <a:xfrm>
              <a:off x="6811575" y="2463675"/>
              <a:ext cx="95275" cy="160600"/>
            </a:xfrm>
            <a:custGeom>
              <a:rect b="b" l="l" r="r" t="t"/>
              <a:pathLst>
                <a:path extrusionOk="0" h="6424" w="3811">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2"/>
            <p:cNvSpPr/>
            <p:nvPr/>
          </p:nvSpPr>
          <p:spPr>
            <a:xfrm>
              <a:off x="6730350" y="2315900"/>
              <a:ext cx="257700" cy="308375"/>
            </a:xfrm>
            <a:custGeom>
              <a:rect b="b" l="l" r="r" t="t"/>
              <a:pathLst>
                <a:path extrusionOk="0" h="12335" w="10308">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1" name="Google Shape;201;p22"/>
          <p:cNvPicPr preferRelativeResize="0"/>
          <p:nvPr/>
        </p:nvPicPr>
        <p:blipFill>
          <a:blip r:embed="rId3">
            <a:alphaModFix/>
          </a:blip>
          <a:stretch>
            <a:fillRect/>
          </a:stretch>
        </p:blipFill>
        <p:spPr>
          <a:xfrm>
            <a:off x="438650" y="935850"/>
            <a:ext cx="4377548" cy="1331975"/>
          </a:xfrm>
          <a:prstGeom prst="rect">
            <a:avLst/>
          </a:prstGeom>
          <a:noFill/>
          <a:ln>
            <a:noFill/>
          </a:ln>
        </p:spPr>
      </p:pic>
      <p:pic>
        <p:nvPicPr>
          <p:cNvPr id="202" name="Google Shape;202;p22"/>
          <p:cNvPicPr preferRelativeResize="0"/>
          <p:nvPr/>
        </p:nvPicPr>
        <p:blipFill>
          <a:blip r:embed="rId4">
            <a:alphaModFix/>
          </a:blip>
          <a:stretch>
            <a:fillRect/>
          </a:stretch>
        </p:blipFill>
        <p:spPr>
          <a:xfrm>
            <a:off x="438650" y="2143786"/>
            <a:ext cx="4377548" cy="1331975"/>
          </a:xfrm>
          <a:prstGeom prst="rect">
            <a:avLst/>
          </a:prstGeom>
          <a:noFill/>
          <a:ln>
            <a:noFill/>
          </a:ln>
        </p:spPr>
      </p:pic>
      <p:pic>
        <p:nvPicPr>
          <p:cNvPr id="203" name="Google Shape;203;p22"/>
          <p:cNvPicPr preferRelativeResize="0"/>
          <p:nvPr/>
        </p:nvPicPr>
        <p:blipFill>
          <a:blip r:embed="rId5">
            <a:alphaModFix/>
          </a:blip>
          <a:stretch>
            <a:fillRect/>
          </a:stretch>
        </p:blipFill>
        <p:spPr>
          <a:xfrm>
            <a:off x="438650" y="3369875"/>
            <a:ext cx="4377548" cy="1331975"/>
          </a:xfrm>
          <a:prstGeom prst="rect">
            <a:avLst/>
          </a:prstGeom>
          <a:noFill/>
          <a:ln>
            <a:noFill/>
          </a:ln>
        </p:spPr>
      </p:pic>
      <p:sp>
        <p:nvSpPr>
          <p:cNvPr id="204" name="Google Shape;204;p22"/>
          <p:cNvSpPr/>
          <p:nvPr/>
        </p:nvSpPr>
        <p:spPr>
          <a:xfrm>
            <a:off x="2533825" y="2094525"/>
            <a:ext cx="86700" cy="196800"/>
          </a:xfrm>
          <a:prstGeom prst="downArrow">
            <a:avLst>
              <a:gd fmla="val 50000" name="adj1"/>
              <a:gd fmla="val 50000" name="adj2"/>
            </a:avLst>
          </a:prstGeom>
          <a:solidFill>
            <a:srgbClr val="FFB6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2"/>
          <p:cNvSpPr/>
          <p:nvPr/>
        </p:nvSpPr>
        <p:spPr>
          <a:xfrm>
            <a:off x="2533825" y="3313725"/>
            <a:ext cx="86700" cy="196800"/>
          </a:xfrm>
          <a:prstGeom prst="downArrow">
            <a:avLst>
              <a:gd fmla="val 50000" name="adj1"/>
              <a:gd fmla="val 50000" name="adj2"/>
            </a:avLst>
          </a:prstGeom>
          <a:solidFill>
            <a:srgbClr val="FFB6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txBox="1"/>
          <p:nvPr>
            <p:ph idx="1" type="body"/>
          </p:nvPr>
        </p:nvSpPr>
        <p:spPr>
          <a:xfrm>
            <a:off x="5273825" y="1291975"/>
            <a:ext cx="3330300" cy="3409800"/>
          </a:xfrm>
          <a:prstGeom prst="rect">
            <a:avLst/>
          </a:prstGeom>
          <a:ln cap="flat" cmpd="sng" w="9525">
            <a:solidFill>
              <a:srgbClr val="FFB600"/>
            </a:solidFill>
            <a:prstDash val="solid"/>
            <a:round/>
            <a:headEnd len="sm" w="sm" type="none"/>
            <a:tailEnd len="sm" w="sm" type="none"/>
          </a:ln>
        </p:spPr>
        <p:txBody>
          <a:bodyPr anchorCtr="0" anchor="t" bIns="91425" lIns="91425" spcFirstLastPara="1" rIns="91425" wrap="square" tIns="91425">
            <a:noAutofit/>
          </a:bodyPr>
          <a:lstStyle/>
          <a:p>
            <a:pPr indent="-336550" lvl="0" marL="457200" rtl="0" algn="l">
              <a:spcBef>
                <a:spcPts val="600"/>
              </a:spcBef>
              <a:spcAft>
                <a:spcPts val="0"/>
              </a:spcAft>
              <a:buSzPts val="1700"/>
              <a:buFont typeface="Raleway"/>
              <a:buChar char="●"/>
            </a:pPr>
            <a:r>
              <a:rPr b="1" lang="en" sz="1700">
                <a:solidFill>
                  <a:schemeClr val="dk2"/>
                </a:solidFill>
                <a:latin typeface="Raleway"/>
                <a:ea typeface="Raleway"/>
                <a:cs typeface="Raleway"/>
                <a:sym typeface="Raleway"/>
              </a:rPr>
              <a:t>Add 2 new products and drop 1 product</a:t>
            </a:r>
            <a:endParaRPr b="1" sz="1700">
              <a:solidFill>
                <a:schemeClr val="dk2"/>
              </a:solidFill>
              <a:latin typeface="Raleway"/>
              <a:ea typeface="Raleway"/>
              <a:cs typeface="Raleway"/>
              <a:sym typeface="Raleway"/>
            </a:endParaRPr>
          </a:p>
          <a:p>
            <a:pPr indent="0" lvl="0" marL="457200" rtl="0" algn="l">
              <a:spcBef>
                <a:spcPts val="600"/>
              </a:spcBef>
              <a:spcAft>
                <a:spcPts val="0"/>
              </a:spcAft>
              <a:buNone/>
            </a:pPr>
            <a:r>
              <a:t/>
            </a:r>
            <a:endParaRPr b="1" sz="900">
              <a:solidFill>
                <a:schemeClr val="dk2"/>
              </a:solidFill>
              <a:latin typeface="Raleway"/>
              <a:ea typeface="Raleway"/>
              <a:cs typeface="Raleway"/>
              <a:sym typeface="Raleway"/>
            </a:endParaRPr>
          </a:p>
          <a:p>
            <a:pPr indent="-336550" lvl="0" marL="457200" rtl="0" algn="l">
              <a:spcBef>
                <a:spcPts val="600"/>
              </a:spcBef>
              <a:spcAft>
                <a:spcPts val="0"/>
              </a:spcAft>
              <a:buSzPts val="1700"/>
              <a:buFont typeface="Raleway"/>
              <a:buChar char="●"/>
            </a:pPr>
            <a:r>
              <a:rPr b="1" lang="en" sz="1700">
                <a:solidFill>
                  <a:schemeClr val="dk2"/>
                </a:solidFill>
                <a:latin typeface="Raleway"/>
                <a:ea typeface="Raleway"/>
                <a:cs typeface="Raleway"/>
                <a:sym typeface="Raleway"/>
              </a:rPr>
              <a:t>Drop 1 product in the second year to reduce the cost but maintain the same market share</a:t>
            </a:r>
            <a:endParaRPr b="1" sz="1700">
              <a:solidFill>
                <a:schemeClr val="dk2"/>
              </a:solidFill>
              <a:latin typeface="Raleway"/>
              <a:ea typeface="Raleway"/>
              <a:cs typeface="Raleway"/>
              <a:sym typeface="Raleway"/>
            </a:endParaRPr>
          </a:p>
          <a:p>
            <a:pPr indent="0" lvl="0" marL="457200" rtl="0" algn="l">
              <a:spcBef>
                <a:spcPts val="600"/>
              </a:spcBef>
              <a:spcAft>
                <a:spcPts val="0"/>
              </a:spcAft>
              <a:buNone/>
            </a:pPr>
            <a:r>
              <a:t/>
            </a:r>
            <a:endParaRPr b="1" sz="900">
              <a:solidFill>
                <a:schemeClr val="dk2"/>
              </a:solidFill>
              <a:latin typeface="Raleway"/>
              <a:ea typeface="Raleway"/>
              <a:cs typeface="Raleway"/>
              <a:sym typeface="Raleway"/>
            </a:endParaRPr>
          </a:p>
          <a:p>
            <a:pPr indent="-336550" lvl="0" marL="457200" rtl="0" algn="l">
              <a:spcBef>
                <a:spcPts val="600"/>
              </a:spcBef>
              <a:spcAft>
                <a:spcPts val="0"/>
              </a:spcAft>
              <a:buSzPts val="1700"/>
              <a:buFont typeface="Raleway"/>
              <a:buChar char="●"/>
            </a:pPr>
            <a:r>
              <a:rPr b="1" lang="en" sz="1700">
                <a:solidFill>
                  <a:schemeClr val="dk2"/>
                </a:solidFill>
                <a:latin typeface="Raleway"/>
                <a:ea typeface="Raleway"/>
                <a:cs typeface="Raleway"/>
                <a:sym typeface="Raleway"/>
              </a:rPr>
              <a:t>Expected Profits:</a:t>
            </a:r>
            <a:endParaRPr b="1" sz="1700">
              <a:solidFill>
                <a:schemeClr val="dk2"/>
              </a:solidFill>
              <a:latin typeface="Raleway"/>
              <a:ea typeface="Raleway"/>
              <a:cs typeface="Raleway"/>
              <a:sym typeface="Raleway"/>
            </a:endParaRPr>
          </a:p>
          <a:p>
            <a:pPr indent="-336550" lvl="1" marL="914400" rtl="0" algn="l">
              <a:spcBef>
                <a:spcPts val="0"/>
              </a:spcBef>
              <a:spcAft>
                <a:spcPts val="0"/>
              </a:spcAft>
              <a:buClr>
                <a:schemeClr val="dk2"/>
              </a:buClr>
              <a:buSzPts val="1700"/>
              <a:buFont typeface="Raleway"/>
              <a:buChar char="○"/>
            </a:pPr>
            <a:r>
              <a:rPr b="1" lang="en" sz="1700">
                <a:solidFill>
                  <a:schemeClr val="dk2"/>
                </a:solidFill>
                <a:latin typeface="Raleway"/>
                <a:ea typeface="Raleway"/>
                <a:cs typeface="Raleway"/>
                <a:sym typeface="Raleway"/>
              </a:rPr>
              <a:t>Increase by 70%</a:t>
            </a:r>
            <a:endParaRPr b="1" sz="1700">
              <a:solidFill>
                <a:schemeClr val="dk2"/>
              </a:solidFill>
              <a:latin typeface="Raleway"/>
              <a:ea typeface="Raleway"/>
              <a:cs typeface="Raleway"/>
              <a:sym typeface="Raleway"/>
            </a:endParaRPr>
          </a:p>
          <a:p>
            <a:pPr indent="-336550" lvl="1" marL="914400" rtl="0" algn="l">
              <a:spcBef>
                <a:spcPts val="0"/>
              </a:spcBef>
              <a:spcAft>
                <a:spcPts val="0"/>
              </a:spcAft>
              <a:buClr>
                <a:schemeClr val="dk2"/>
              </a:buClr>
              <a:buSzPts val="1700"/>
              <a:buFont typeface="Raleway"/>
              <a:buChar char="○"/>
            </a:pPr>
            <a:r>
              <a:rPr b="1" lang="en" sz="1700">
                <a:solidFill>
                  <a:schemeClr val="dk2"/>
                </a:solidFill>
                <a:latin typeface="Raleway"/>
                <a:ea typeface="Raleway"/>
                <a:cs typeface="Raleway"/>
                <a:sym typeface="Raleway"/>
              </a:rPr>
              <a:t>$289K</a:t>
            </a:r>
            <a:endParaRPr b="1" sz="1700">
              <a:solidFill>
                <a:schemeClr val="dk2"/>
              </a:solidFill>
              <a:latin typeface="Raleway"/>
              <a:ea typeface="Raleway"/>
              <a:cs typeface="Raleway"/>
              <a:sym typeface="Raleway"/>
            </a:endParaRPr>
          </a:p>
          <a:p>
            <a:pPr indent="0" lvl="0" marL="0" rtl="0" algn="l">
              <a:spcBef>
                <a:spcPts val="600"/>
              </a:spcBef>
              <a:spcAft>
                <a:spcPts val="0"/>
              </a:spcAft>
              <a:buNone/>
            </a:pPr>
            <a:r>
              <a:t/>
            </a:r>
            <a:endParaRPr>
              <a:solidFill>
                <a:schemeClr val="dk2"/>
              </a:solidFill>
            </a:endParaRPr>
          </a:p>
          <a:p>
            <a:pPr indent="0" lvl="0" marL="0" rtl="0" algn="l">
              <a:spcBef>
                <a:spcPts val="0"/>
              </a:spcBef>
              <a:spcAft>
                <a:spcPts val="0"/>
              </a:spcAft>
              <a:buNone/>
            </a:pPr>
            <a:r>
              <a:t/>
            </a:r>
            <a:endParaRPr sz="1100">
              <a:solidFill>
                <a:schemeClr val="dk1"/>
              </a:solidFill>
              <a:latin typeface="Arial"/>
              <a:ea typeface="Arial"/>
              <a:cs typeface="Arial"/>
              <a:sym typeface="Arial"/>
            </a:endParaRPr>
          </a:p>
          <a:p>
            <a:pPr indent="0" lvl="0" marL="0" rtl="0" algn="l">
              <a:spcBef>
                <a:spcPts val="600"/>
              </a:spcBef>
              <a:spcAft>
                <a:spcPts val="0"/>
              </a:spcAft>
              <a:buNone/>
            </a:pPr>
            <a:r>
              <a:t/>
            </a:r>
            <a:endParaRPr b="1" sz="1700">
              <a:solidFill>
                <a:schemeClr val="dk2"/>
              </a:solidFill>
              <a:latin typeface="Raleway"/>
              <a:ea typeface="Raleway"/>
              <a:cs typeface="Raleway"/>
              <a:sym typeface="Raleway"/>
            </a:endParaRPr>
          </a:p>
          <a:p>
            <a:pPr indent="0" lvl="0" marL="0" rtl="0" algn="l">
              <a:spcBef>
                <a:spcPts val="600"/>
              </a:spcBef>
              <a:spcAft>
                <a:spcPts val="0"/>
              </a:spcAft>
              <a:buNone/>
            </a:pPr>
            <a:r>
              <a:t/>
            </a:r>
            <a:endParaRPr b="1" sz="1700">
              <a:solidFill>
                <a:schemeClr val="dk2"/>
              </a:solidFill>
              <a:latin typeface="Raleway"/>
              <a:ea typeface="Raleway"/>
              <a:cs typeface="Raleway"/>
              <a:sym typeface="Raleway"/>
            </a:endParaRPr>
          </a:p>
          <a:p>
            <a:pPr indent="0" lvl="0" marL="0" rtl="0" algn="l">
              <a:spcBef>
                <a:spcPts val="0"/>
              </a:spcBef>
              <a:spcAft>
                <a:spcPts val="0"/>
              </a:spcAft>
              <a:buNone/>
            </a:pPr>
            <a:r>
              <a:t/>
            </a:r>
            <a:endParaRPr sz="1100">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23"/>
          <p:cNvSpPr txBox="1"/>
          <p:nvPr>
            <p:ph type="title"/>
          </p:nvPr>
        </p:nvSpPr>
        <p:spPr>
          <a:xfrm>
            <a:off x="541000" y="434575"/>
            <a:ext cx="6866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Market </a:t>
            </a:r>
            <a:r>
              <a:rPr lang="en" sz="3000">
                <a:solidFill>
                  <a:srgbClr val="FFB600"/>
                </a:solidFill>
              </a:rPr>
              <a:t>Simulation (PL 2 to PL 2)</a:t>
            </a:r>
            <a:endParaRPr sz="3000">
              <a:solidFill>
                <a:srgbClr val="FFB600"/>
              </a:solidFill>
            </a:endParaRPr>
          </a:p>
        </p:txBody>
      </p:sp>
      <p:sp>
        <p:nvSpPr>
          <p:cNvPr id="212" name="Google Shape;212;p23"/>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213" name="Google Shape;213;p23"/>
          <p:cNvGrpSpPr/>
          <p:nvPr/>
        </p:nvGrpSpPr>
        <p:grpSpPr>
          <a:xfrm>
            <a:off x="8119638" y="225980"/>
            <a:ext cx="539546" cy="879605"/>
            <a:chOff x="6730350" y="2315900"/>
            <a:chExt cx="257700" cy="420100"/>
          </a:xfrm>
        </p:grpSpPr>
        <p:sp>
          <p:nvSpPr>
            <p:cNvPr id="214" name="Google Shape;214;p23"/>
            <p:cNvSpPr/>
            <p:nvPr/>
          </p:nvSpPr>
          <p:spPr>
            <a:xfrm>
              <a:off x="6807900" y="26712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3"/>
            <p:cNvSpPr/>
            <p:nvPr/>
          </p:nvSpPr>
          <p:spPr>
            <a:xfrm>
              <a:off x="6807900" y="26364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p:nvPr/>
          </p:nvSpPr>
          <p:spPr>
            <a:xfrm>
              <a:off x="6807900" y="2706075"/>
              <a:ext cx="102600" cy="29925"/>
            </a:xfrm>
            <a:custGeom>
              <a:rect b="b" l="l" r="r" t="t"/>
              <a:pathLst>
                <a:path extrusionOk="0" h="1197" w="4104">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a:off x="6811575" y="2463675"/>
              <a:ext cx="95275" cy="160600"/>
            </a:xfrm>
            <a:custGeom>
              <a:rect b="b" l="l" r="r" t="t"/>
              <a:pathLst>
                <a:path extrusionOk="0" h="6424" w="3811">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
            <p:cNvSpPr/>
            <p:nvPr/>
          </p:nvSpPr>
          <p:spPr>
            <a:xfrm>
              <a:off x="6730350" y="2315900"/>
              <a:ext cx="257700" cy="308375"/>
            </a:xfrm>
            <a:custGeom>
              <a:rect b="b" l="l" r="r" t="t"/>
              <a:pathLst>
                <a:path extrusionOk="0" h="12335" w="10308">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9" name="Google Shape;219;p23"/>
          <p:cNvPicPr preferRelativeResize="0"/>
          <p:nvPr/>
        </p:nvPicPr>
        <p:blipFill>
          <a:blip r:embed="rId3">
            <a:alphaModFix/>
          </a:blip>
          <a:stretch>
            <a:fillRect/>
          </a:stretch>
        </p:blipFill>
        <p:spPr>
          <a:xfrm>
            <a:off x="430100" y="904700"/>
            <a:ext cx="4347123" cy="1402076"/>
          </a:xfrm>
          <a:prstGeom prst="rect">
            <a:avLst/>
          </a:prstGeom>
          <a:noFill/>
          <a:ln>
            <a:noFill/>
          </a:ln>
        </p:spPr>
      </p:pic>
      <p:pic>
        <p:nvPicPr>
          <p:cNvPr id="220" name="Google Shape;220;p23"/>
          <p:cNvPicPr preferRelativeResize="0"/>
          <p:nvPr/>
        </p:nvPicPr>
        <p:blipFill>
          <a:blip r:embed="rId4">
            <a:alphaModFix/>
          </a:blip>
          <a:stretch>
            <a:fillRect/>
          </a:stretch>
        </p:blipFill>
        <p:spPr>
          <a:xfrm>
            <a:off x="430100" y="2127589"/>
            <a:ext cx="4347123" cy="1402076"/>
          </a:xfrm>
          <a:prstGeom prst="rect">
            <a:avLst/>
          </a:prstGeom>
          <a:noFill/>
          <a:ln>
            <a:noFill/>
          </a:ln>
        </p:spPr>
      </p:pic>
      <p:pic>
        <p:nvPicPr>
          <p:cNvPr id="221" name="Google Shape;221;p23"/>
          <p:cNvPicPr preferRelativeResize="0"/>
          <p:nvPr/>
        </p:nvPicPr>
        <p:blipFill>
          <a:blip r:embed="rId5">
            <a:alphaModFix/>
          </a:blip>
          <a:stretch>
            <a:fillRect/>
          </a:stretch>
        </p:blipFill>
        <p:spPr>
          <a:xfrm>
            <a:off x="430100" y="3400903"/>
            <a:ext cx="4347123" cy="1402076"/>
          </a:xfrm>
          <a:prstGeom prst="rect">
            <a:avLst/>
          </a:prstGeom>
          <a:noFill/>
          <a:ln>
            <a:noFill/>
          </a:ln>
        </p:spPr>
      </p:pic>
      <p:sp>
        <p:nvSpPr>
          <p:cNvPr id="222" name="Google Shape;222;p23"/>
          <p:cNvSpPr/>
          <p:nvPr/>
        </p:nvSpPr>
        <p:spPr>
          <a:xfrm>
            <a:off x="2610025" y="2094525"/>
            <a:ext cx="97800" cy="196800"/>
          </a:xfrm>
          <a:prstGeom prst="downArrow">
            <a:avLst>
              <a:gd fmla="val 50000" name="adj1"/>
              <a:gd fmla="val 50000" name="adj2"/>
            </a:avLst>
          </a:prstGeom>
          <a:solidFill>
            <a:srgbClr val="FFB6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2610025" y="3389925"/>
            <a:ext cx="97800" cy="196800"/>
          </a:xfrm>
          <a:prstGeom prst="downArrow">
            <a:avLst>
              <a:gd fmla="val 50000" name="adj1"/>
              <a:gd fmla="val 50000" name="adj2"/>
            </a:avLst>
          </a:prstGeom>
          <a:solidFill>
            <a:srgbClr val="FFB6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txBox="1"/>
          <p:nvPr>
            <p:ph idx="1" type="body"/>
          </p:nvPr>
        </p:nvSpPr>
        <p:spPr>
          <a:xfrm>
            <a:off x="5273825" y="1291975"/>
            <a:ext cx="3330300" cy="3365700"/>
          </a:xfrm>
          <a:prstGeom prst="rect">
            <a:avLst/>
          </a:prstGeom>
          <a:ln cap="flat" cmpd="sng" w="9525">
            <a:solidFill>
              <a:srgbClr val="FFB600"/>
            </a:solidFill>
            <a:prstDash val="solid"/>
            <a:round/>
            <a:headEnd len="sm" w="sm" type="none"/>
            <a:tailEnd len="sm" w="sm" type="none"/>
          </a:ln>
        </p:spPr>
        <p:txBody>
          <a:bodyPr anchorCtr="0" anchor="t" bIns="91425" lIns="91425" spcFirstLastPara="1" rIns="91425" wrap="square" tIns="91425">
            <a:noAutofit/>
          </a:bodyPr>
          <a:lstStyle/>
          <a:p>
            <a:pPr indent="-336550" lvl="0" marL="457200" rtl="0" algn="l">
              <a:spcBef>
                <a:spcPts val="600"/>
              </a:spcBef>
              <a:spcAft>
                <a:spcPts val="0"/>
              </a:spcAft>
              <a:buSzPts val="1700"/>
              <a:buFont typeface="Raleway"/>
              <a:buChar char="●"/>
            </a:pPr>
            <a:r>
              <a:rPr b="1" lang="en" sz="1700">
                <a:solidFill>
                  <a:schemeClr val="dk2"/>
                </a:solidFill>
                <a:latin typeface="Raleway"/>
                <a:ea typeface="Raleway"/>
                <a:cs typeface="Raleway"/>
                <a:sym typeface="Raleway"/>
              </a:rPr>
              <a:t>Switch to 2 new products </a:t>
            </a:r>
            <a:endParaRPr b="1" sz="1700">
              <a:solidFill>
                <a:schemeClr val="dk2"/>
              </a:solidFill>
              <a:latin typeface="Raleway"/>
              <a:ea typeface="Raleway"/>
              <a:cs typeface="Raleway"/>
              <a:sym typeface="Raleway"/>
            </a:endParaRPr>
          </a:p>
          <a:p>
            <a:pPr indent="0" lvl="0" marL="457200" rtl="0" algn="l">
              <a:spcBef>
                <a:spcPts val="600"/>
              </a:spcBef>
              <a:spcAft>
                <a:spcPts val="0"/>
              </a:spcAft>
              <a:buClr>
                <a:schemeClr val="dk1"/>
              </a:buClr>
              <a:buSzPts val="1100"/>
              <a:buFont typeface="Arial"/>
              <a:buNone/>
            </a:pPr>
            <a:r>
              <a:t/>
            </a:r>
            <a:endParaRPr b="1" sz="900">
              <a:solidFill>
                <a:schemeClr val="dk2"/>
              </a:solidFill>
              <a:latin typeface="Raleway"/>
              <a:ea typeface="Raleway"/>
              <a:cs typeface="Raleway"/>
              <a:sym typeface="Raleway"/>
            </a:endParaRPr>
          </a:p>
          <a:p>
            <a:pPr indent="-336550" lvl="0" marL="457200" rtl="0" algn="l">
              <a:spcBef>
                <a:spcPts val="600"/>
              </a:spcBef>
              <a:spcAft>
                <a:spcPts val="0"/>
              </a:spcAft>
              <a:buSzPts val="1700"/>
              <a:buFont typeface="Raleway"/>
              <a:buChar char="●"/>
            </a:pPr>
            <a:r>
              <a:rPr b="1" lang="en" sz="1700">
                <a:solidFill>
                  <a:schemeClr val="dk2"/>
                </a:solidFill>
                <a:latin typeface="Raleway"/>
                <a:ea typeface="Raleway"/>
                <a:cs typeface="Raleway"/>
                <a:sym typeface="Raleway"/>
              </a:rPr>
              <a:t>Lower our price, switch one product</a:t>
            </a:r>
            <a:endParaRPr b="1" sz="1700">
              <a:solidFill>
                <a:schemeClr val="dk2"/>
              </a:solidFill>
              <a:latin typeface="Raleway"/>
              <a:ea typeface="Raleway"/>
              <a:cs typeface="Raleway"/>
              <a:sym typeface="Raleway"/>
            </a:endParaRPr>
          </a:p>
          <a:p>
            <a:pPr indent="0" lvl="0" marL="457200" rtl="0" algn="l">
              <a:spcBef>
                <a:spcPts val="600"/>
              </a:spcBef>
              <a:spcAft>
                <a:spcPts val="0"/>
              </a:spcAft>
              <a:buNone/>
            </a:pPr>
            <a:r>
              <a:t/>
            </a:r>
            <a:endParaRPr b="1" sz="900">
              <a:solidFill>
                <a:schemeClr val="dk2"/>
              </a:solidFill>
              <a:latin typeface="Raleway"/>
              <a:ea typeface="Raleway"/>
              <a:cs typeface="Raleway"/>
              <a:sym typeface="Raleway"/>
            </a:endParaRPr>
          </a:p>
          <a:p>
            <a:pPr indent="-336550" lvl="0" marL="457200" rtl="0" algn="l">
              <a:spcBef>
                <a:spcPts val="600"/>
              </a:spcBef>
              <a:spcAft>
                <a:spcPts val="0"/>
              </a:spcAft>
              <a:buSzPts val="1700"/>
              <a:buFont typeface="Raleway"/>
              <a:buChar char="●"/>
            </a:pPr>
            <a:r>
              <a:rPr b="1" lang="en" sz="1700">
                <a:solidFill>
                  <a:schemeClr val="dk2"/>
                </a:solidFill>
                <a:latin typeface="Raleway"/>
                <a:ea typeface="Raleway"/>
                <a:cs typeface="Raleway"/>
                <a:sym typeface="Raleway"/>
              </a:rPr>
              <a:t>Keep product lines of 2 to avoid extra cost </a:t>
            </a:r>
            <a:endParaRPr b="1" sz="1700">
              <a:solidFill>
                <a:schemeClr val="dk2"/>
              </a:solidFill>
              <a:latin typeface="Raleway"/>
              <a:ea typeface="Raleway"/>
              <a:cs typeface="Raleway"/>
              <a:sym typeface="Raleway"/>
            </a:endParaRPr>
          </a:p>
          <a:p>
            <a:pPr indent="0" lvl="0" marL="457200" rtl="0" algn="l">
              <a:spcBef>
                <a:spcPts val="600"/>
              </a:spcBef>
              <a:spcAft>
                <a:spcPts val="0"/>
              </a:spcAft>
              <a:buClr>
                <a:schemeClr val="dk1"/>
              </a:buClr>
              <a:buSzPts val="1100"/>
              <a:buFont typeface="Arial"/>
              <a:buNone/>
            </a:pPr>
            <a:r>
              <a:t/>
            </a:r>
            <a:endParaRPr b="1" sz="900">
              <a:solidFill>
                <a:schemeClr val="dk2"/>
              </a:solidFill>
              <a:latin typeface="Raleway"/>
              <a:ea typeface="Raleway"/>
              <a:cs typeface="Raleway"/>
              <a:sym typeface="Raleway"/>
            </a:endParaRPr>
          </a:p>
          <a:p>
            <a:pPr indent="-336550" lvl="0" marL="457200" rtl="0" algn="l">
              <a:spcBef>
                <a:spcPts val="600"/>
              </a:spcBef>
              <a:spcAft>
                <a:spcPts val="0"/>
              </a:spcAft>
              <a:buSzPts val="1700"/>
              <a:buFont typeface="Raleway"/>
              <a:buChar char="●"/>
            </a:pPr>
            <a:r>
              <a:rPr b="1" lang="en" sz="1700">
                <a:solidFill>
                  <a:schemeClr val="dk2"/>
                </a:solidFill>
                <a:latin typeface="Raleway"/>
                <a:ea typeface="Raleway"/>
                <a:cs typeface="Raleway"/>
                <a:sym typeface="Raleway"/>
              </a:rPr>
              <a:t>Expected Profit:</a:t>
            </a:r>
            <a:endParaRPr b="1" sz="1700">
              <a:solidFill>
                <a:schemeClr val="dk2"/>
              </a:solidFill>
              <a:latin typeface="Raleway"/>
              <a:ea typeface="Raleway"/>
              <a:cs typeface="Raleway"/>
              <a:sym typeface="Raleway"/>
            </a:endParaRPr>
          </a:p>
          <a:p>
            <a:pPr indent="-336550" lvl="1" marL="914400" rtl="0" algn="l">
              <a:spcBef>
                <a:spcPts val="0"/>
              </a:spcBef>
              <a:spcAft>
                <a:spcPts val="0"/>
              </a:spcAft>
              <a:buClr>
                <a:schemeClr val="dk2"/>
              </a:buClr>
              <a:buSzPts val="1700"/>
              <a:buFont typeface="Raleway"/>
              <a:buChar char="○"/>
            </a:pPr>
            <a:r>
              <a:rPr b="1" lang="en" sz="1700">
                <a:solidFill>
                  <a:schemeClr val="dk2"/>
                </a:solidFill>
                <a:latin typeface="Raleway"/>
                <a:ea typeface="Raleway"/>
                <a:cs typeface="Raleway"/>
                <a:sym typeface="Raleway"/>
              </a:rPr>
              <a:t>Increase by 66%</a:t>
            </a:r>
            <a:endParaRPr b="1" sz="1700">
              <a:solidFill>
                <a:schemeClr val="dk2"/>
              </a:solidFill>
              <a:latin typeface="Raleway"/>
              <a:ea typeface="Raleway"/>
              <a:cs typeface="Raleway"/>
              <a:sym typeface="Raleway"/>
            </a:endParaRPr>
          </a:p>
          <a:p>
            <a:pPr indent="-336550" lvl="1" marL="914400" rtl="0" algn="l">
              <a:spcBef>
                <a:spcPts val="0"/>
              </a:spcBef>
              <a:spcAft>
                <a:spcPts val="0"/>
              </a:spcAft>
              <a:buClr>
                <a:schemeClr val="dk2"/>
              </a:buClr>
              <a:buSzPts val="1700"/>
              <a:buFont typeface="Raleway"/>
              <a:buChar char="○"/>
            </a:pPr>
            <a:r>
              <a:rPr b="1" lang="en" sz="1700">
                <a:solidFill>
                  <a:schemeClr val="dk2"/>
                </a:solidFill>
                <a:latin typeface="Raleway"/>
                <a:ea typeface="Raleway"/>
                <a:cs typeface="Raleway"/>
                <a:sym typeface="Raleway"/>
              </a:rPr>
              <a:t>$275K</a:t>
            </a:r>
            <a:endParaRPr b="1" sz="1700">
              <a:solidFill>
                <a:schemeClr val="dk2"/>
              </a:solidFill>
              <a:latin typeface="Raleway"/>
              <a:ea typeface="Raleway"/>
              <a:cs typeface="Raleway"/>
              <a:sym typeface="Raleway"/>
            </a:endParaRPr>
          </a:p>
          <a:p>
            <a:pPr indent="0" lvl="0" marL="0" rtl="0" algn="l">
              <a:spcBef>
                <a:spcPts val="600"/>
              </a:spcBef>
              <a:spcAft>
                <a:spcPts val="0"/>
              </a:spcAft>
              <a:buClr>
                <a:schemeClr val="dk1"/>
              </a:buClr>
              <a:buSzPts val="1100"/>
              <a:buFont typeface="Arial"/>
              <a:buNone/>
            </a:pPr>
            <a:r>
              <a:t/>
            </a:r>
            <a:endParaRPr b="1" sz="1700">
              <a:solidFill>
                <a:schemeClr val="dk2"/>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pic>
        <p:nvPicPr>
          <p:cNvPr id="229" name="Google Shape;229;p24"/>
          <p:cNvPicPr preferRelativeResize="0"/>
          <p:nvPr/>
        </p:nvPicPr>
        <p:blipFill>
          <a:blip r:embed="rId3">
            <a:alphaModFix/>
          </a:blip>
          <a:stretch>
            <a:fillRect/>
          </a:stretch>
        </p:blipFill>
        <p:spPr>
          <a:xfrm>
            <a:off x="403275" y="874243"/>
            <a:ext cx="4313173" cy="1417049"/>
          </a:xfrm>
          <a:prstGeom prst="rect">
            <a:avLst/>
          </a:prstGeom>
          <a:noFill/>
          <a:ln>
            <a:noFill/>
          </a:ln>
        </p:spPr>
      </p:pic>
      <p:pic>
        <p:nvPicPr>
          <p:cNvPr id="230" name="Google Shape;230;p24"/>
          <p:cNvPicPr preferRelativeResize="0"/>
          <p:nvPr/>
        </p:nvPicPr>
        <p:blipFill>
          <a:blip r:embed="rId4">
            <a:alphaModFix/>
          </a:blip>
          <a:stretch>
            <a:fillRect/>
          </a:stretch>
        </p:blipFill>
        <p:spPr>
          <a:xfrm>
            <a:off x="403275" y="2094530"/>
            <a:ext cx="4313178" cy="1417049"/>
          </a:xfrm>
          <a:prstGeom prst="rect">
            <a:avLst/>
          </a:prstGeom>
          <a:noFill/>
          <a:ln>
            <a:noFill/>
          </a:ln>
        </p:spPr>
      </p:pic>
      <p:pic>
        <p:nvPicPr>
          <p:cNvPr id="231" name="Google Shape;231;p24"/>
          <p:cNvPicPr preferRelativeResize="0"/>
          <p:nvPr/>
        </p:nvPicPr>
        <p:blipFill>
          <a:blip r:embed="rId5">
            <a:alphaModFix/>
          </a:blip>
          <a:stretch>
            <a:fillRect/>
          </a:stretch>
        </p:blipFill>
        <p:spPr>
          <a:xfrm>
            <a:off x="403275" y="3335759"/>
            <a:ext cx="4313175" cy="1417049"/>
          </a:xfrm>
          <a:prstGeom prst="rect">
            <a:avLst/>
          </a:prstGeom>
          <a:noFill/>
          <a:ln>
            <a:noFill/>
          </a:ln>
        </p:spPr>
      </p:pic>
      <p:sp>
        <p:nvSpPr>
          <p:cNvPr id="232" name="Google Shape;232;p24"/>
          <p:cNvSpPr txBox="1"/>
          <p:nvPr>
            <p:ph type="title"/>
          </p:nvPr>
        </p:nvSpPr>
        <p:spPr>
          <a:xfrm>
            <a:off x="541000" y="434575"/>
            <a:ext cx="6866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Recommendation: </a:t>
            </a:r>
            <a:r>
              <a:rPr lang="en" sz="3000">
                <a:solidFill>
                  <a:srgbClr val="FFB600"/>
                </a:solidFill>
              </a:rPr>
              <a:t>PL 3 to PL3</a:t>
            </a:r>
            <a:endParaRPr sz="3000">
              <a:solidFill>
                <a:srgbClr val="FFB600"/>
              </a:solidFill>
            </a:endParaRPr>
          </a:p>
        </p:txBody>
      </p:sp>
      <p:sp>
        <p:nvSpPr>
          <p:cNvPr id="233" name="Google Shape;233;p24"/>
          <p:cNvSpPr txBox="1"/>
          <p:nvPr>
            <p:ph idx="1" type="body"/>
          </p:nvPr>
        </p:nvSpPr>
        <p:spPr>
          <a:xfrm>
            <a:off x="5352225" y="1118950"/>
            <a:ext cx="3260100" cy="3633900"/>
          </a:xfrm>
          <a:prstGeom prst="rect">
            <a:avLst/>
          </a:prstGeom>
          <a:ln cap="flat" cmpd="sng" w="9525">
            <a:solidFill>
              <a:srgbClr val="FFB600"/>
            </a:solidFill>
            <a:prstDash val="solid"/>
            <a:round/>
            <a:headEnd len="sm" w="sm" type="none"/>
            <a:tailEnd len="sm" w="sm" type="none"/>
          </a:ln>
        </p:spPr>
        <p:txBody>
          <a:bodyPr anchorCtr="0" anchor="t" bIns="91425" lIns="91425" spcFirstLastPara="1" rIns="91425" wrap="square" tIns="91425">
            <a:noAutofit/>
          </a:bodyPr>
          <a:lstStyle/>
          <a:p>
            <a:pPr indent="-336550" lvl="0" marL="457200" rtl="0" algn="l">
              <a:spcBef>
                <a:spcPts val="600"/>
              </a:spcBef>
              <a:spcAft>
                <a:spcPts val="0"/>
              </a:spcAft>
              <a:buClr>
                <a:srgbClr val="FFB600"/>
              </a:buClr>
              <a:buSzPts val="1700"/>
              <a:buFont typeface="Raleway"/>
              <a:buChar char="●"/>
            </a:pPr>
            <a:r>
              <a:rPr b="1" lang="en" sz="1700">
                <a:latin typeface="Raleway"/>
                <a:ea typeface="Raleway"/>
                <a:cs typeface="Raleway"/>
                <a:sym typeface="Raleway"/>
              </a:rPr>
              <a:t>Switching to product lines of 3</a:t>
            </a:r>
            <a:endParaRPr b="1" sz="1700">
              <a:latin typeface="Raleway"/>
              <a:ea typeface="Raleway"/>
              <a:cs typeface="Raleway"/>
              <a:sym typeface="Raleway"/>
            </a:endParaRPr>
          </a:p>
          <a:p>
            <a:pPr indent="0" lvl="0" marL="457200" rtl="0" algn="l">
              <a:spcBef>
                <a:spcPts val="600"/>
              </a:spcBef>
              <a:spcAft>
                <a:spcPts val="0"/>
              </a:spcAft>
              <a:buNone/>
            </a:pPr>
            <a:r>
              <a:t/>
            </a:r>
            <a:endParaRPr b="1" sz="900">
              <a:latin typeface="Raleway"/>
              <a:ea typeface="Raleway"/>
              <a:cs typeface="Raleway"/>
              <a:sym typeface="Raleway"/>
            </a:endParaRPr>
          </a:p>
          <a:p>
            <a:pPr indent="-336550" lvl="0" marL="457200" rtl="0" algn="l">
              <a:spcBef>
                <a:spcPts val="600"/>
              </a:spcBef>
              <a:spcAft>
                <a:spcPts val="0"/>
              </a:spcAft>
              <a:buClr>
                <a:srgbClr val="FFB600"/>
              </a:buClr>
              <a:buSzPts val="1700"/>
              <a:buFont typeface="Raleway"/>
              <a:buChar char="●"/>
            </a:pPr>
            <a:r>
              <a:rPr b="1" lang="en" sz="1700">
                <a:latin typeface="Raleway"/>
                <a:ea typeface="Raleway"/>
                <a:cs typeface="Raleway"/>
                <a:sym typeface="Raleway"/>
              </a:rPr>
              <a:t>All prices at $139.99 at first, l</a:t>
            </a:r>
            <a:r>
              <a:rPr b="1" lang="en" sz="1700">
                <a:solidFill>
                  <a:schemeClr val="dk2"/>
                </a:solidFill>
                <a:latin typeface="Raleway"/>
                <a:ea typeface="Raleway"/>
                <a:cs typeface="Raleway"/>
                <a:sym typeface="Raleway"/>
              </a:rPr>
              <a:t>ower depending on competitor response</a:t>
            </a:r>
            <a:endParaRPr b="1" sz="1700">
              <a:solidFill>
                <a:schemeClr val="dk2"/>
              </a:solidFill>
              <a:latin typeface="Raleway"/>
              <a:ea typeface="Raleway"/>
              <a:cs typeface="Raleway"/>
              <a:sym typeface="Raleway"/>
            </a:endParaRPr>
          </a:p>
          <a:p>
            <a:pPr indent="0" lvl="0" marL="457200" rtl="0" algn="l">
              <a:spcBef>
                <a:spcPts val="600"/>
              </a:spcBef>
              <a:spcAft>
                <a:spcPts val="0"/>
              </a:spcAft>
              <a:buNone/>
            </a:pPr>
            <a:r>
              <a:t/>
            </a:r>
            <a:endParaRPr b="1" sz="900">
              <a:solidFill>
                <a:schemeClr val="dk2"/>
              </a:solidFill>
              <a:latin typeface="Raleway"/>
              <a:ea typeface="Raleway"/>
              <a:cs typeface="Raleway"/>
              <a:sym typeface="Raleway"/>
            </a:endParaRPr>
          </a:p>
          <a:p>
            <a:pPr indent="-336550" lvl="0" marL="457200" rtl="0" algn="l">
              <a:spcBef>
                <a:spcPts val="600"/>
              </a:spcBef>
              <a:spcAft>
                <a:spcPts val="0"/>
              </a:spcAft>
              <a:buClr>
                <a:srgbClr val="FFB600"/>
              </a:buClr>
              <a:buSzPts val="1700"/>
              <a:buFont typeface="Raleway"/>
              <a:buChar char="●"/>
            </a:pPr>
            <a:r>
              <a:rPr b="1" lang="en" sz="1700">
                <a:solidFill>
                  <a:schemeClr val="dk2"/>
                </a:solidFill>
                <a:latin typeface="Raleway"/>
                <a:ea typeface="Raleway"/>
                <a:cs typeface="Raleway"/>
                <a:sym typeface="Raleway"/>
              </a:rPr>
              <a:t>Change product line in the year after</a:t>
            </a:r>
            <a:endParaRPr b="1" sz="1700">
              <a:solidFill>
                <a:schemeClr val="dk2"/>
              </a:solidFill>
              <a:latin typeface="Raleway"/>
              <a:ea typeface="Raleway"/>
              <a:cs typeface="Raleway"/>
              <a:sym typeface="Raleway"/>
            </a:endParaRPr>
          </a:p>
          <a:p>
            <a:pPr indent="0" lvl="0" marL="457200" rtl="0" algn="l">
              <a:spcBef>
                <a:spcPts val="600"/>
              </a:spcBef>
              <a:spcAft>
                <a:spcPts val="0"/>
              </a:spcAft>
              <a:buNone/>
            </a:pPr>
            <a:r>
              <a:t/>
            </a:r>
            <a:endParaRPr b="1" sz="900">
              <a:latin typeface="Raleway"/>
              <a:ea typeface="Raleway"/>
              <a:cs typeface="Raleway"/>
              <a:sym typeface="Raleway"/>
            </a:endParaRPr>
          </a:p>
          <a:p>
            <a:pPr indent="-336550" lvl="0" marL="457200" rtl="0" algn="l">
              <a:spcBef>
                <a:spcPts val="600"/>
              </a:spcBef>
              <a:spcAft>
                <a:spcPts val="0"/>
              </a:spcAft>
              <a:buClr>
                <a:srgbClr val="FFB600"/>
              </a:buClr>
              <a:buSzPts val="1700"/>
              <a:buFont typeface="Raleway"/>
              <a:buChar char="●"/>
            </a:pPr>
            <a:r>
              <a:rPr b="1" lang="en" sz="1700">
                <a:latin typeface="Raleway"/>
                <a:ea typeface="Raleway"/>
                <a:cs typeface="Raleway"/>
                <a:sym typeface="Raleway"/>
              </a:rPr>
              <a:t>Expected Profits:</a:t>
            </a:r>
            <a:endParaRPr b="1" sz="1700">
              <a:latin typeface="Raleway"/>
              <a:ea typeface="Raleway"/>
              <a:cs typeface="Raleway"/>
              <a:sym typeface="Raleway"/>
            </a:endParaRPr>
          </a:p>
          <a:p>
            <a:pPr indent="-336550" lvl="1" marL="914400" rtl="0" algn="l">
              <a:spcBef>
                <a:spcPts val="0"/>
              </a:spcBef>
              <a:spcAft>
                <a:spcPts val="0"/>
              </a:spcAft>
              <a:buClr>
                <a:schemeClr val="dk2"/>
              </a:buClr>
              <a:buSzPts val="1700"/>
              <a:buFont typeface="Raleway"/>
              <a:buChar char="○"/>
            </a:pPr>
            <a:r>
              <a:rPr b="1" lang="en" sz="1700">
                <a:solidFill>
                  <a:schemeClr val="dk2"/>
                </a:solidFill>
                <a:latin typeface="Raleway"/>
                <a:ea typeface="Raleway"/>
                <a:cs typeface="Raleway"/>
                <a:sym typeface="Raleway"/>
              </a:rPr>
              <a:t>Increase by 75%</a:t>
            </a:r>
            <a:endParaRPr b="1" sz="1700">
              <a:solidFill>
                <a:schemeClr val="dk2"/>
              </a:solidFill>
              <a:latin typeface="Raleway"/>
              <a:ea typeface="Raleway"/>
              <a:cs typeface="Raleway"/>
              <a:sym typeface="Raleway"/>
            </a:endParaRPr>
          </a:p>
          <a:p>
            <a:pPr indent="-336550" lvl="1" marL="914400" rtl="0" algn="l">
              <a:spcBef>
                <a:spcPts val="0"/>
              </a:spcBef>
              <a:spcAft>
                <a:spcPts val="0"/>
              </a:spcAft>
              <a:buClr>
                <a:schemeClr val="dk2"/>
              </a:buClr>
              <a:buSzPts val="1700"/>
              <a:buFont typeface="Raleway"/>
              <a:buChar char="○"/>
            </a:pPr>
            <a:r>
              <a:rPr b="1" lang="en" sz="1700">
                <a:solidFill>
                  <a:schemeClr val="dk2"/>
                </a:solidFill>
                <a:latin typeface="Raleway"/>
                <a:ea typeface="Raleway"/>
                <a:cs typeface="Raleway"/>
                <a:sym typeface="Raleway"/>
              </a:rPr>
              <a:t>$313K</a:t>
            </a:r>
            <a:endParaRPr b="1" sz="1700">
              <a:latin typeface="Raleway"/>
              <a:ea typeface="Raleway"/>
              <a:cs typeface="Raleway"/>
              <a:sym typeface="Raleway"/>
            </a:endParaRPr>
          </a:p>
          <a:p>
            <a:pPr indent="0" lvl="0" marL="0" rtl="0" algn="l">
              <a:spcBef>
                <a:spcPts val="600"/>
              </a:spcBef>
              <a:spcAft>
                <a:spcPts val="0"/>
              </a:spcAft>
              <a:buNone/>
            </a:pPr>
            <a:r>
              <a:t/>
            </a:r>
            <a:endParaRPr b="1">
              <a:latin typeface="Raleway"/>
              <a:ea typeface="Raleway"/>
              <a:cs typeface="Raleway"/>
              <a:sym typeface="Raleway"/>
            </a:endParaRPr>
          </a:p>
        </p:txBody>
      </p:sp>
      <p:sp>
        <p:nvSpPr>
          <p:cNvPr id="234" name="Google Shape;234;p24"/>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235" name="Google Shape;235;p24"/>
          <p:cNvGrpSpPr/>
          <p:nvPr/>
        </p:nvGrpSpPr>
        <p:grpSpPr>
          <a:xfrm>
            <a:off x="8119638" y="225980"/>
            <a:ext cx="539546" cy="879605"/>
            <a:chOff x="6730350" y="2315900"/>
            <a:chExt cx="257700" cy="420100"/>
          </a:xfrm>
        </p:grpSpPr>
        <p:sp>
          <p:nvSpPr>
            <p:cNvPr id="236" name="Google Shape;236;p24"/>
            <p:cNvSpPr/>
            <p:nvPr/>
          </p:nvSpPr>
          <p:spPr>
            <a:xfrm>
              <a:off x="6807900" y="26712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6807900" y="26364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a:off x="6807900" y="2706075"/>
              <a:ext cx="102600" cy="29925"/>
            </a:xfrm>
            <a:custGeom>
              <a:rect b="b" l="l" r="r" t="t"/>
              <a:pathLst>
                <a:path extrusionOk="0" h="1197" w="4104">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p:nvPr/>
          </p:nvSpPr>
          <p:spPr>
            <a:xfrm>
              <a:off x="6811575" y="2463675"/>
              <a:ext cx="95275" cy="160600"/>
            </a:xfrm>
            <a:custGeom>
              <a:rect b="b" l="l" r="r" t="t"/>
              <a:pathLst>
                <a:path extrusionOk="0" h="6424" w="3811">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a:off x="6730350" y="2315900"/>
              <a:ext cx="257700" cy="308375"/>
            </a:xfrm>
            <a:custGeom>
              <a:rect b="b" l="l" r="r" t="t"/>
              <a:pathLst>
                <a:path extrusionOk="0" h="12335" w="10308">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 name="Google Shape;241;p24"/>
          <p:cNvSpPr/>
          <p:nvPr/>
        </p:nvSpPr>
        <p:spPr>
          <a:xfrm>
            <a:off x="2533825" y="2094525"/>
            <a:ext cx="86700" cy="196800"/>
          </a:xfrm>
          <a:prstGeom prst="downArrow">
            <a:avLst>
              <a:gd fmla="val 50000" name="adj1"/>
              <a:gd fmla="val 50000" name="adj2"/>
            </a:avLst>
          </a:prstGeom>
          <a:solidFill>
            <a:srgbClr val="FFB6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
          <p:cNvSpPr/>
          <p:nvPr/>
        </p:nvSpPr>
        <p:spPr>
          <a:xfrm>
            <a:off x="2533825" y="3313725"/>
            <a:ext cx="86700" cy="196800"/>
          </a:xfrm>
          <a:prstGeom prst="downArrow">
            <a:avLst>
              <a:gd fmla="val 50000" name="adj1"/>
              <a:gd fmla="val 50000" name="adj2"/>
            </a:avLst>
          </a:prstGeom>
          <a:solidFill>
            <a:srgbClr val="FFB6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25"/>
          <p:cNvSpPr txBox="1"/>
          <p:nvPr>
            <p:ph type="title"/>
          </p:nvPr>
        </p:nvSpPr>
        <p:spPr>
          <a:xfrm>
            <a:off x="541000" y="434575"/>
            <a:ext cx="6866100" cy="5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Appendix </a:t>
            </a:r>
            <a:endParaRPr sz="3000">
              <a:solidFill>
                <a:schemeClr val="accent2"/>
              </a:solidFill>
            </a:endParaRPr>
          </a:p>
        </p:txBody>
      </p:sp>
      <p:sp>
        <p:nvSpPr>
          <p:cNvPr id="248" name="Google Shape;248;p25"/>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249" name="Google Shape;249;p25"/>
          <p:cNvGrpSpPr/>
          <p:nvPr/>
        </p:nvGrpSpPr>
        <p:grpSpPr>
          <a:xfrm>
            <a:off x="8087089" y="356400"/>
            <a:ext cx="618316" cy="748360"/>
            <a:chOff x="584925" y="922575"/>
            <a:chExt cx="415200" cy="502525"/>
          </a:xfrm>
        </p:grpSpPr>
        <p:sp>
          <p:nvSpPr>
            <p:cNvPr id="250" name="Google Shape;250;p25"/>
            <p:cNvSpPr/>
            <p:nvPr/>
          </p:nvSpPr>
          <p:spPr>
            <a:xfrm>
              <a:off x="584925" y="961025"/>
              <a:ext cx="378575" cy="464075"/>
            </a:xfrm>
            <a:custGeom>
              <a:rect b="b" l="l" r="r" t="t"/>
              <a:pathLst>
                <a:path extrusionOk="0" h="18563" w="15143">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5"/>
            <p:cNvSpPr/>
            <p:nvPr/>
          </p:nvSpPr>
          <p:spPr>
            <a:xfrm>
              <a:off x="621550" y="922575"/>
              <a:ext cx="378575" cy="464050"/>
            </a:xfrm>
            <a:custGeom>
              <a:rect b="b" l="l" r="r" t="t"/>
              <a:pathLst>
                <a:path extrusionOk="0" h="18562" w="15143">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5"/>
            <p:cNvSpPr/>
            <p:nvPr/>
          </p:nvSpPr>
          <p:spPr>
            <a:xfrm>
              <a:off x="915850" y="922575"/>
              <a:ext cx="84275" cy="84275"/>
            </a:xfrm>
            <a:custGeom>
              <a:rect b="b" l="l" r="r" t="t"/>
              <a:pathLst>
                <a:path extrusionOk="0" h="3371" w="3371">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 name="Google Shape;253;p25"/>
          <p:cNvSpPr txBox="1"/>
          <p:nvPr/>
        </p:nvSpPr>
        <p:spPr>
          <a:xfrm>
            <a:off x="541000" y="935975"/>
            <a:ext cx="6529200" cy="43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aleway Light"/>
                <a:ea typeface="Raleway Light"/>
                <a:cs typeface="Raleway Light"/>
                <a:sym typeface="Raleway Light"/>
              </a:rPr>
              <a:t>Profit calculation for current market in Excel</a:t>
            </a:r>
            <a:endParaRPr sz="1800">
              <a:latin typeface="Raleway Light"/>
              <a:ea typeface="Raleway Light"/>
              <a:cs typeface="Raleway Light"/>
              <a:sym typeface="Raleway Light"/>
            </a:endParaRPr>
          </a:p>
        </p:txBody>
      </p:sp>
      <p:pic>
        <p:nvPicPr>
          <p:cNvPr id="254" name="Google Shape;254;p25"/>
          <p:cNvPicPr preferRelativeResize="0"/>
          <p:nvPr/>
        </p:nvPicPr>
        <p:blipFill rotWithShape="1">
          <a:blip r:embed="rId3">
            <a:alphaModFix/>
          </a:blip>
          <a:srcRect b="1623" l="0" r="655" t="0"/>
          <a:stretch/>
        </p:blipFill>
        <p:spPr>
          <a:xfrm>
            <a:off x="1151600" y="1367675"/>
            <a:ext cx="6795876" cy="32226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26"/>
          <p:cNvSpPr txBox="1"/>
          <p:nvPr>
            <p:ph type="title"/>
          </p:nvPr>
        </p:nvSpPr>
        <p:spPr>
          <a:xfrm>
            <a:off x="541000" y="434575"/>
            <a:ext cx="6866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Appendix</a:t>
            </a:r>
            <a:endParaRPr sz="3000">
              <a:solidFill>
                <a:schemeClr val="accent2"/>
              </a:solidFill>
            </a:endParaRPr>
          </a:p>
        </p:txBody>
      </p:sp>
      <p:sp>
        <p:nvSpPr>
          <p:cNvPr id="260" name="Google Shape;260;p26"/>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261" name="Google Shape;261;p26"/>
          <p:cNvGrpSpPr/>
          <p:nvPr/>
        </p:nvGrpSpPr>
        <p:grpSpPr>
          <a:xfrm>
            <a:off x="8087089" y="356400"/>
            <a:ext cx="618316" cy="748360"/>
            <a:chOff x="584925" y="922575"/>
            <a:chExt cx="415200" cy="502525"/>
          </a:xfrm>
        </p:grpSpPr>
        <p:sp>
          <p:nvSpPr>
            <p:cNvPr id="262" name="Google Shape;262;p26"/>
            <p:cNvSpPr/>
            <p:nvPr/>
          </p:nvSpPr>
          <p:spPr>
            <a:xfrm>
              <a:off x="584925" y="961025"/>
              <a:ext cx="378575" cy="464075"/>
            </a:xfrm>
            <a:custGeom>
              <a:rect b="b" l="l" r="r" t="t"/>
              <a:pathLst>
                <a:path extrusionOk="0" h="18563" w="15143">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6"/>
            <p:cNvSpPr/>
            <p:nvPr/>
          </p:nvSpPr>
          <p:spPr>
            <a:xfrm>
              <a:off x="621550" y="922575"/>
              <a:ext cx="378575" cy="464050"/>
            </a:xfrm>
            <a:custGeom>
              <a:rect b="b" l="l" r="r" t="t"/>
              <a:pathLst>
                <a:path extrusionOk="0" h="18562" w="15143">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6"/>
            <p:cNvSpPr/>
            <p:nvPr/>
          </p:nvSpPr>
          <p:spPr>
            <a:xfrm>
              <a:off x="915850" y="922575"/>
              <a:ext cx="84275" cy="84275"/>
            </a:xfrm>
            <a:custGeom>
              <a:rect b="b" l="l" r="r" t="t"/>
              <a:pathLst>
                <a:path extrusionOk="0" h="3371" w="3371">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 name="Google Shape;265;p26"/>
          <p:cNvSpPr txBox="1"/>
          <p:nvPr/>
        </p:nvSpPr>
        <p:spPr>
          <a:xfrm>
            <a:off x="541000" y="935975"/>
            <a:ext cx="6529200" cy="43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aleway Light"/>
                <a:ea typeface="Raleway Light"/>
                <a:cs typeface="Raleway Light"/>
                <a:sym typeface="Raleway Light"/>
              </a:rPr>
              <a:t>Profit calculation based on market share simulation in Excel</a:t>
            </a:r>
            <a:endParaRPr sz="1800">
              <a:latin typeface="Raleway Light"/>
              <a:ea typeface="Raleway Light"/>
              <a:cs typeface="Raleway Light"/>
              <a:sym typeface="Raleway Light"/>
            </a:endParaRPr>
          </a:p>
        </p:txBody>
      </p:sp>
      <p:pic>
        <p:nvPicPr>
          <p:cNvPr id="266" name="Google Shape;266;p26"/>
          <p:cNvPicPr preferRelativeResize="0"/>
          <p:nvPr/>
        </p:nvPicPr>
        <p:blipFill rotWithShape="1">
          <a:blip r:embed="rId3">
            <a:alphaModFix/>
          </a:blip>
          <a:srcRect b="2646" l="393" r="1161" t="1457"/>
          <a:stretch/>
        </p:blipFill>
        <p:spPr>
          <a:xfrm>
            <a:off x="483300" y="1599825"/>
            <a:ext cx="8177373" cy="28469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27"/>
          <p:cNvSpPr txBox="1"/>
          <p:nvPr>
            <p:ph type="title"/>
          </p:nvPr>
        </p:nvSpPr>
        <p:spPr>
          <a:xfrm>
            <a:off x="541000" y="434575"/>
            <a:ext cx="6866100" cy="5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Appendix </a:t>
            </a:r>
            <a:endParaRPr sz="3000">
              <a:solidFill>
                <a:schemeClr val="accent2"/>
              </a:solidFill>
            </a:endParaRPr>
          </a:p>
        </p:txBody>
      </p:sp>
      <p:sp>
        <p:nvSpPr>
          <p:cNvPr id="272" name="Google Shape;272;p27"/>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273" name="Google Shape;273;p27"/>
          <p:cNvGrpSpPr/>
          <p:nvPr/>
        </p:nvGrpSpPr>
        <p:grpSpPr>
          <a:xfrm>
            <a:off x="8087089" y="356400"/>
            <a:ext cx="618316" cy="748360"/>
            <a:chOff x="584925" y="922575"/>
            <a:chExt cx="415200" cy="502525"/>
          </a:xfrm>
        </p:grpSpPr>
        <p:sp>
          <p:nvSpPr>
            <p:cNvPr id="274" name="Google Shape;274;p27"/>
            <p:cNvSpPr/>
            <p:nvPr/>
          </p:nvSpPr>
          <p:spPr>
            <a:xfrm>
              <a:off x="584925" y="961025"/>
              <a:ext cx="378575" cy="464075"/>
            </a:xfrm>
            <a:custGeom>
              <a:rect b="b" l="l" r="r" t="t"/>
              <a:pathLst>
                <a:path extrusionOk="0" h="18563" w="15143">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7"/>
            <p:cNvSpPr/>
            <p:nvPr/>
          </p:nvSpPr>
          <p:spPr>
            <a:xfrm>
              <a:off x="621550" y="922575"/>
              <a:ext cx="378575" cy="464050"/>
            </a:xfrm>
            <a:custGeom>
              <a:rect b="b" l="l" r="r" t="t"/>
              <a:pathLst>
                <a:path extrusionOk="0" h="18562" w="15143">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a:off x="915850" y="922575"/>
              <a:ext cx="84275" cy="84275"/>
            </a:xfrm>
            <a:custGeom>
              <a:rect b="b" l="l" r="r" t="t"/>
              <a:pathLst>
                <a:path extrusionOk="0" h="3371" w="3371">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27"/>
          <p:cNvSpPr txBox="1"/>
          <p:nvPr/>
        </p:nvSpPr>
        <p:spPr>
          <a:xfrm>
            <a:off x="541000" y="935975"/>
            <a:ext cx="6529200" cy="43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aleway Light"/>
                <a:ea typeface="Raleway Light"/>
                <a:cs typeface="Raleway Light"/>
                <a:sym typeface="Raleway Light"/>
              </a:rPr>
              <a:t>Profit calculation based on market share simulation in Excel</a:t>
            </a:r>
            <a:endParaRPr sz="1800">
              <a:latin typeface="Raleway Light"/>
              <a:ea typeface="Raleway Light"/>
              <a:cs typeface="Raleway Light"/>
              <a:sym typeface="Raleway Light"/>
            </a:endParaRPr>
          </a:p>
        </p:txBody>
      </p:sp>
      <p:pic>
        <p:nvPicPr>
          <p:cNvPr id="278" name="Google Shape;278;p27"/>
          <p:cNvPicPr preferRelativeResize="0"/>
          <p:nvPr/>
        </p:nvPicPr>
        <p:blipFill>
          <a:blip r:embed="rId3">
            <a:alphaModFix/>
          </a:blip>
          <a:stretch>
            <a:fillRect/>
          </a:stretch>
        </p:blipFill>
        <p:spPr>
          <a:xfrm>
            <a:off x="421313" y="1474515"/>
            <a:ext cx="8301366" cy="139798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pic>
        <p:nvPicPr>
          <p:cNvPr id="68" name="Google Shape;68;p13"/>
          <p:cNvPicPr preferRelativeResize="0"/>
          <p:nvPr/>
        </p:nvPicPr>
        <p:blipFill>
          <a:blip r:embed="rId3">
            <a:alphaModFix/>
          </a:blip>
          <a:stretch>
            <a:fillRect/>
          </a:stretch>
        </p:blipFill>
        <p:spPr>
          <a:xfrm>
            <a:off x="6127900" y="2066625"/>
            <a:ext cx="2476500" cy="2476500"/>
          </a:xfrm>
          <a:prstGeom prst="rect">
            <a:avLst/>
          </a:prstGeom>
          <a:noFill/>
          <a:ln>
            <a:noFill/>
          </a:ln>
        </p:spPr>
      </p:pic>
      <p:sp>
        <p:nvSpPr>
          <p:cNvPr id="69" name="Google Shape;69;p13"/>
          <p:cNvSpPr txBox="1"/>
          <p:nvPr>
            <p:ph type="title"/>
          </p:nvPr>
        </p:nvSpPr>
        <p:spPr>
          <a:xfrm>
            <a:off x="541000" y="434575"/>
            <a:ext cx="6866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Agenda</a:t>
            </a:r>
            <a:endParaRPr sz="3000">
              <a:solidFill>
                <a:srgbClr val="FFB600"/>
              </a:solidFill>
            </a:endParaRPr>
          </a:p>
        </p:txBody>
      </p:sp>
      <p:sp>
        <p:nvSpPr>
          <p:cNvPr id="70" name="Google Shape;70;p13"/>
          <p:cNvSpPr txBox="1"/>
          <p:nvPr>
            <p:ph idx="1" type="body"/>
          </p:nvPr>
        </p:nvSpPr>
        <p:spPr>
          <a:xfrm>
            <a:off x="464800" y="957200"/>
            <a:ext cx="8364300" cy="3900300"/>
          </a:xfrm>
          <a:prstGeom prst="rect">
            <a:avLst/>
          </a:prstGeom>
        </p:spPr>
        <p:txBody>
          <a:bodyPr anchorCtr="0" anchor="t" bIns="91425" lIns="91425" spcFirstLastPara="1" rIns="91425" wrap="square" tIns="91425">
            <a:noAutofit/>
          </a:bodyPr>
          <a:lstStyle/>
          <a:p>
            <a:pPr indent="-381000" lvl="0" marL="457200" rtl="0" algn="l">
              <a:lnSpc>
                <a:spcPct val="115000"/>
              </a:lnSpc>
              <a:spcBef>
                <a:spcPts val="600"/>
              </a:spcBef>
              <a:spcAft>
                <a:spcPts val="0"/>
              </a:spcAft>
              <a:buClr>
                <a:srgbClr val="FFB600"/>
              </a:buClr>
              <a:buSzPts val="2400"/>
              <a:buChar char="●"/>
            </a:pPr>
            <a:r>
              <a:rPr lang="en" sz="2400">
                <a:solidFill>
                  <a:srgbClr val="000000"/>
                </a:solidFill>
              </a:rPr>
              <a:t>Executive Summary</a:t>
            </a:r>
            <a:endParaRPr sz="2400">
              <a:solidFill>
                <a:srgbClr val="000000"/>
              </a:solidFill>
            </a:endParaRPr>
          </a:p>
          <a:p>
            <a:pPr indent="-381000" lvl="0" marL="457200" rtl="0" algn="l">
              <a:lnSpc>
                <a:spcPct val="115000"/>
              </a:lnSpc>
              <a:spcBef>
                <a:spcPts val="0"/>
              </a:spcBef>
              <a:spcAft>
                <a:spcPts val="0"/>
              </a:spcAft>
              <a:buClr>
                <a:srgbClr val="FFB600"/>
              </a:buClr>
              <a:buSzPts val="2400"/>
              <a:buChar char="●"/>
            </a:pPr>
            <a:r>
              <a:rPr lang="en" sz="2400">
                <a:solidFill>
                  <a:srgbClr val="000000"/>
                </a:solidFill>
              </a:rPr>
              <a:t>Key Insights</a:t>
            </a:r>
            <a:endParaRPr sz="2400">
              <a:solidFill>
                <a:srgbClr val="000000"/>
              </a:solidFill>
            </a:endParaRPr>
          </a:p>
          <a:p>
            <a:pPr indent="-381000" lvl="0" marL="457200" rtl="0" algn="l">
              <a:lnSpc>
                <a:spcPct val="115000"/>
              </a:lnSpc>
              <a:spcBef>
                <a:spcPts val="0"/>
              </a:spcBef>
              <a:spcAft>
                <a:spcPts val="0"/>
              </a:spcAft>
              <a:buClr>
                <a:srgbClr val="FFB600"/>
              </a:buClr>
              <a:buSzPts val="2400"/>
              <a:buChar char="●"/>
            </a:pPr>
            <a:r>
              <a:rPr lang="en" sz="2400">
                <a:solidFill>
                  <a:srgbClr val="000000"/>
                </a:solidFill>
              </a:rPr>
              <a:t>Benefit Segments &amp; Ideal Products</a:t>
            </a:r>
            <a:endParaRPr sz="2400">
              <a:solidFill>
                <a:srgbClr val="000000"/>
              </a:solidFill>
            </a:endParaRPr>
          </a:p>
          <a:p>
            <a:pPr indent="-381000" lvl="0" marL="457200" rtl="0" algn="l">
              <a:lnSpc>
                <a:spcPct val="115000"/>
              </a:lnSpc>
              <a:spcBef>
                <a:spcPts val="0"/>
              </a:spcBef>
              <a:spcAft>
                <a:spcPts val="0"/>
              </a:spcAft>
              <a:buClr>
                <a:srgbClr val="FFB600"/>
              </a:buClr>
              <a:buSzPts val="2400"/>
              <a:buChar char="●"/>
            </a:pPr>
            <a:r>
              <a:rPr lang="en" sz="2400">
                <a:solidFill>
                  <a:srgbClr val="000000"/>
                </a:solidFill>
              </a:rPr>
              <a:t>Profit Analysis: Current Market</a:t>
            </a:r>
            <a:endParaRPr sz="2400">
              <a:solidFill>
                <a:srgbClr val="000000"/>
              </a:solidFill>
            </a:endParaRPr>
          </a:p>
          <a:p>
            <a:pPr indent="-381000" lvl="0" marL="457200" rtl="0" algn="l">
              <a:lnSpc>
                <a:spcPct val="115000"/>
              </a:lnSpc>
              <a:spcBef>
                <a:spcPts val="0"/>
              </a:spcBef>
              <a:spcAft>
                <a:spcPts val="0"/>
              </a:spcAft>
              <a:buClr>
                <a:srgbClr val="FFB600"/>
              </a:buClr>
              <a:buSzPts val="2400"/>
              <a:buChar char="●"/>
            </a:pPr>
            <a:r>
              <a:rPr lang="en" sz="2400">
                <a:solidFill>
                  <a:srgbClr val="000000"/>
                </a:solidFill>
              </a:rPr>
              <a:t>Profit Analysis: Simulated Product Lines</a:t>
            </a:r>
            <a:endParaRPr sz="2400">
              <a:solidFill>
                <a:srgbClr val="000000"/>
              </a:solidFill>
            </a:endParaRPr>
          </a:p>
          <a:p>
            <a:pPr indent="0" lvl="0" marL="0" rtl="0" algn="l">
              <a:lnSpc>
                <a:spcPct val="115000"/>
              </a:lnSpc>
              <a:spcBef>
                <a:spcPts val="600"/>
              </a:spcBef>
              <a:spcAft>
                <a:spcPts val="0"/>
              </a:spcAft>
              <a:buNone/>
            </a:pPr>
            <a:r>
              <a:t/>
            </a:r>
            <a:endParaRPr sz="2400">
              <a:solidFill>
                <a:srgbClr val="000000"/>
              </a:solidFill>
            </a:endParaRPr>
          </a:p>
          <a:p>
            <a:pPr indent="0" lvl="0" marL="0" rtl="0" algn="l">
              <a:lnSpc>
                <a:spcPct val="115000"/>
              </a:lnSpc>
              <a:spcBef>
                <a:spcPts val="600"/>
              </a:spcBef>
              <a:spcAft>
                <a:spcPts val="0"/>
              </a:spcAft>
              <a:buNone/>
            </a:pPr>
            <a:r>
              <a:t/>
            </a:r>
            <a:endParaRPr b="1" sz="2400">
              <a:solidFill>
                <a:srgbClr val="000000"/>
              </a:solidFill>
            </a:endParaRPr>
          </a:p>
        </p:txBody>
      </p:sp>
      <p:sp>
        <p:nvSpPr>
          <p:cNvPr id="71" name="Google Shape;71;p13"/>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72" name="Google Shape;72;p13"/>
          <p:cNvSpPr/>
          <p:nvPr/>
        </p:nvSpPr>
        <p:spPr>
          <a:xfrm>
            <a:off x="8055177" y="292676"/>
            <a:ext cx="796167" cy="796157"/>
          </a:xfrm>
          <a:custGeom>
            <a:rect b="b" l="l" r="r" t="t"/>
            <a:pathLst>
              <a:path extrusionOk="0" h="16071" w="16072">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4"/>
          <p:cNvSpPr txBox="1"/>
          <p:nvPr>
            <p:ph type="title"/>
          </p:nvPr>
        </p:nvSpPr>
        <p:spPr>
          <a:xfrm>
            <a:off x="541000" y="434575"/>
            <a:ext cx="6866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Executive</a:t>
            </a:r>
            <a:r>
              <a:rPr lang="en" sz="3000"/>
              <a:t> </a:t>
            </a:r>
            <a:r>
              <a:rPr lang="en" sz="3000">
                <a:solidFill>
                  <a:srgbClr val="FFB600"/>
                </a:solidFill>
              </a:rPr>
              <a:t>Summary</a:t>
            </a:r>
            <a:endParaRPr sz="3000">
              <a:solidFill>
                <a:srgbClr val="FFB600"/>
              </a:solidFill>
            </a:endParaRPr>
          </a:p>
        </p:txBody>
      </p:sp>
      <p:sp>
        <p:nvSpPr>
          <p:cNvPr id="78" name="Google Shape;78;p14"/>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79" name="Google Shape;79;p14"/>
          <p:cNvSpPr/>
          <p:nvPr/>
        </p:nvSpPr>
        <p:spPr>
          <a:xfrm>
            <a:off x="8055177" y="292676"/>
            <a:ext cx="796167" cy="796157"/>
          </a:xfrm>
          <a:custGeom>
            <a:rect b="b" l="l" r="r" t="t"/>
            <a:pathLst>
              <a:path extrusionOk="0" h="16071" w="16072">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txBox="1"/>
          <p:nvPr>
            <p:ph idx="1" type="body"/>
          </p:nvPr>
        </p:nvSpPr>
        <p:spPr>
          <a:xfrm>
            <a:off x="464800" y="957200"/>
            <a:ext cx="8139600" cy="39003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600"/>
              </a:spcBef>
              <a:spcAft>
                <a:spcPts val="0"/>
              </a:spcAft>
              <a:buClr>
                <a:srgbClr val="FFB600"/>
              </a:buClr>
              <a:buSzPts val="1600"/>
              <a:buChar char="●"/>
            </a:pPr>
            <a:r>
              <a:rPr lang="en" sz="1600">
                <a:solidFill>
                  <a:srgbClr val="000000"/>
                </a:solidFill>
              </a:rPr>
              <a:t>Key Insights:</a:t>
            </a:r>
            <a:endParaRPr sz="1600">
              <a:solidFill>
                <a:srgbClr val="000000"/>
              </a:solidFill>
            </a:endParaRPr>
          </a:p>
          <a:p>
            <a:pPr indent="-330200" lvl="1" marL="914400" rtl="0" algn="l">
              <a:lnSpc>
                <a:spcPct val="115000"/>
              </a:lnSpc>
              <a:spcBef>
                <a:spcPts val="0"/>
              </a:spcBef>
              <a:spcAft>
                <a:spcPts val="0"/>
              </a:spcAft>
              <a:buClr>
                <a:srgbClr val="000000"/>
              </a:buClr>
              <a:buSzPts val="1600"/>
              <a:buChar char="○"/>
            </a:pPr>
            <a:r>
              <a:rPr lang="en" sz="1600">
                <a:solidFill>
                  <a:srgbClr val="000000"/>
                </a:solidFill>
              </a:rPr>
              <a:t>Segment consumers into three groups, Younger Children, Older Boys, and Girls</a:t>
            </a:r>
            <a:endParaRPr sz="1600">
              <a:solidFill>
                <a:srgbClr val="000000"/>
              </a:solidFill>
            </a:endParaRPr>
          </a:p>
          <a:p>
            <a:pPr indent="-330200" lvl="1" marL="914400" rtl="0" algn="l">
              <a:lnSpc>
                <a:spcPct val="115000"/>
              </a:lnSpc>
              <a:spcBef>
                <a:spcPts val="0"/>
              </a:spcBef>
              <a:spcAft>
                <a:spcPts val="0"/>
              </a:spcAft>
              <a:buClr>
                <a:srgbClr val="000000"/>
              </a:buClr>
              <a:buSzPts val="1600"/>
              <a:buChar char="○"/>
            </a:pPr>
            <a:r>
              <a:rPr lang="en" sz="1600">
                <a:solidFill>
                  <a:srgbClr val="000000"/>
                </a:solidFill>
              </a:rPr>
              <a:t>Robust segmentation forces competitor to lower prices regardless of product line scenario</a:t>
            </a:r>
            <a:endParaRPr sz="1600">
              <a:solidFill>
                <a:srgbClr val="000000"/>
              </a:solidFill>
            </a:endParaRPr>
          </a:p>
          <a:p>
            <a:pPr indent="-330200" lvl="1" marL="914400" rtl="0" algn="l">
              <a:lnSpc>
                <a:spcPct val="115000"/>
              </a:lnSpc>
              <a:spcBef>
                <a:spcPts val="0"/>
              </a:spcBef>
              <a:spcAft>
                <a:spcPts val="0"/>
              </a:spcAft>
              <a:buClr>
                <a:srgbClr val="000000"/>
              </a:buClr>
              <a:buSzPts val="1600"/>
              <a:buChar char="○"/>
            </a:pPr>
            <a:r>
              <a:rPr lang="en" sz="1600">
                <a:solidFill>
                  <a:srgbClr val="000000"/>
                </a:solidFill>
              </a:rPr>
              <a:t>Neglect Amazon Marketplace, sales occur in retail channel, products requires physical senses for accurate valuation of quality</a:t>
            </a:r>
            <a:endParaRPr sz="1600">
              <a:solidFill>
                <a:srgbClr val="000000"/>
              </a:solidFill>
            </a:endParaRPr>
          </a:p>
          <a:p>
            <a:pPr indent="-330200" lvl="0" marL="457200" rtl="0" algn="l">
              <a:lnSpc>
                <a:spcPct val="115000"/>
              </a:lnSpc>
              <a:spcBef>
                <a:spcPts val="0"/>
              </a:spcBef>
              <a:spcAft>
                <a:spcPts val="0"/>
              </a:spcAft>
              <a:buClr>
                <a:srgbClr val="FFB600"/>
              </a:buClr>
              <a:buSzPts val="1600"/>
              <a:buChar char="●"/>
            </a:pPr>
            <a:r>
              <a:rPr lang="en" sz="1600">
                <a:solidFill>
                  <a:srgbClr val="000000"/>
                </a:solidFill>
              </a:rPr>
              <a:t>Recommendation</a:t>
            </a:r>
            <a:r>
              <a:rPr lang="en" sz="1600">
                <a:solidFill>
                  <a:srgbClr val="000000"/>
                </a:solidFill>
              </a:rPr>
              <a:t>:</a:t>
            </a:r>
            <a:endParaRPr sz="1600">
              <a:solidFill>
                <a:srgbClr val="000000"/>
              </a:solidFill>
            </a:endParaRPr>
          </a:p>
          <a:p>
            <a:pPr indent="-330200" lvl="1" marL="914400" rtl="0" algn="l">
              <a:lnSpc>
                <a:spcPct val="115000"/>
              </a:lnSpc>
              <a:spcBef>
                <a:spcPts val="0"/>
              </a:spcBef>
              <a:spcAft>
                <a:spcPts val="0"/>
              </a:spcAft>
              <a:buClr>
                <a:srgbClr val="000000"/>
              </a:buClr>
              <a:buSzPts val="1600"/>
              <a:buChar char="○"/>
            </a:pPr>
            <a:r>
              <a:rPr lang="en" sz="1600">
                <a:solidFill>
                  <a:srgbClr val="000000"/>
                </a:solidFill>
              </a:rPr>
              <a:t>Provide product line of 3 products</a:t>
            </a:r>
            <a:endParaRPr sz="1600">
              <a:solidFill>
                <a:srgbClr val="000000"/>
              </a:solidFill>
            </a:endParaRPr>
          </a:p>
          <a:p>
            <a:pPr indent="-330200" lvl="1" marL="914400" rtl="0" algn="l">
              <a:lnSpc>
                <a:spcPct val="115000"/>
              </a:lnSpc>
              <a:spcBef>
                <a:spcPts val="0"/>
              </a:spcBef>
              <a:spcAft>
                <a:spcPts val="0"/>
              </a:spcAft>
              <a:buClr>
                <a:srgbClr val="000000"/>
              </a:buClr>
              <a:buSzPts val="1600"/>
              <a:buChar char="○"/>
            </a:pPr>
            <a:r>
              <a:rPr lang="en" sz="1600">
                <a:solidFill>
                  <a:srgbClr val="000000"/>
                </a:solidFill>
              </a:rPr>
              <a:t>Retailer </a:t>
            </a:r>
            <a:r>
              <a:rPr lang="en" sz="1600">
                <a:solidFill>
                  <a:srgbClr val="000000"/>
                </a:solidFill>
              </a:rPr>
              <a:t>hesitation</a:t>
            </a:r>
            <a:r>
              <a:rPr lang="en" sz="1600">
                <a:solidFill>
                  <a:srgbClr val="000000"/>
                </a:solidFill>
              </a:rPr>
              <a:t>, shrink to 2 products</a:t>
            </a:r>
            <a:endParaRPr sz="1600">
              <a:solidFill>
                <a:srgbClr val="000000"/>
              </a:solidFill>
            </a:endParaRPr>
          </a:p>
          <a:p>
            <a:pPr indent="-330200" lvl="1" marL="914400" rtl="0" algn="l">
              <a:lnSpc>
                <a:spcPct val="115000"/>
              </a:lnSpc>
              <a:spcBef>
                <a:spcPts val="0"/>
              </a:spcBef>
              <a:spcAft>
                <a:spcPts val="0"/>
              </a:spcAft>
              <a:buClr>
                <a:srgbClr val="000000"/>
              </a:buClr>
              <a:buSzPts val="1600"/>
              <a:buChar char="○"/>
            </a:pPr>
            <a:r>
              <a:rPr lang="en" sz="1600">
                <a:solidFill>
                  <a:srgbClr val="000000"/>
                </a:solidFill>
              </a:rPr>
              <a:t>Long term product offering only has two scenarios regardless of initial product line</a:t>
            </a:r>
            <a:endParaRPr sz="1600">
              <a:solidFill>
                <a:srgbClr val="000000"/>
              </a:solidFill>
            </a:endParaRPr>
          </a:p>
          <a:p>
            <a:pPr indent="-330200" lvl="1" marL="914400" rtl="0" algn="l">
              <a:lnSpc>
                <a:spcPct val="115000"/>
              </a:lnSpc>
              <a:spcBef>
                <a:spcPts val="0"/>
              </a:spcBef>
              <a:spcAft>
                <a:spcPts val="0"/>
              </a:spcAft>
              <a:buClr>
                <a:srgbClr val="000000"/>
              </a:buClr>
              <a:buSzPts val="1600"/>
              <a:buChar char="○"/>
            </a:pPr>
            <a:r>
              <a:rPr lang="en" sz="1600">
                <a:solidFill>
                  <a:srgbClr val="000000"/>
                </a:solidFill>
              </a:rPr>
              <a:t>Simple to implement</a:t>
            </a:r>
            <a:endParaRPr sz="1600">
              <a:solidFill>
                <a:srgbClr val="000000"/>
              </a:solidFill>
            </a:endParaRPr>
          </a:p>
          <a:p>
            <a:pPr indent="0" lvl="0" marL="0" rtl="0" algn="l">
              <a:lnSpc>
                <a:spcPct val="115000"/>
              </a:lnSpc>
              <a:spcBef>
                <a:spcPts val="600"/>
              </a:spcBef>
              <a:spcAft>
                <a:spcPts val="0"/>
              </a:spcAft>
              <a:buNone/>
            </a:pPr>
            <a:r>
              <a:t/>
            </a:r>
            <a:endParaRPr>
              <a:solidFill>
                <a:srgbClr val="000000"/>
              </a:solidFill>
            </a:endParaRPr>
          </a:p>
          <a:p>
            <a:pPr indent="0" lvl="0" marL="0" rtl="0" algn="l">
              <a:lnSpc>
                <a:spcPct val="115000"/>
              </a:lnSpc>
              <a:spcBef>
                <a:spcPts val="600"/>
              </a:spcBef>
              <a:spcAft>
                <a:spcPts val="0"/>
              </a:spcAft>
              <a:buNone/>
            </a:pPr>
            <a:r>
              <a:t/>
            </a:r>
            <a:endParaRPr b="1">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5"/>
          <p:cNvSpPr txBox="1"/>
          <p:nvPr>
            <p:ph type="title"/>
          </p:nvPr>
        </p:nvSpPr>
        <p:spPr>
          <a:xfrm>
            <a:off x="541000" y="434575"/>
            <a:ext cx="6866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Benefit </a:t>
            </a:r>
            <a:r>
              <a:rPr lang="en" sz="3000">
                <a:solidFill>
                  <a:srgbClr val="FFB600"/>
                </a:solidFill>
              </a:rPr>
              <a:t>Segmentation: why 3 not 2? </a:t>
            </a:r>
            <a:endParaRPr sz="3000">
              <a:solidFill>
                <a:srgbClr val="FFB600"/>
              </a:solidFill>
            </a:endParaRPr>
          </a:p>
        </p:txBody>
      </p:sp>
      <p:sp>
        <p:nvSpPr>
          <p:cNvPr id="86" name="Google Shape;86;p15"/>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87" name="Google Shape;87;p15"/>
          <p:cNvSpPr/>
          <p:nvPr/>
        </p:nvSpPr>
        <p:spPr>
          <a:xfrm>
            <a:off x="8055177" y="292676"/>
            <a:ext cx="796167" cy="796157"/>
          </a:xfrm>
          <a:custGeom>
            <a:rect b="b" l="l" r="r" t="t"/>
            <a:pathLst>
              <a:path extrusionOk="0" h="16071" w="16072">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8" name="Google Shape;88;p15"/>
          <p:cNvPicPr preferRelativeResize="0"/>
          <p:nvPr/>
        </p:nvPicPr>
        <p:blipFill rotWithShape="1">
          <a:blip r:embed="rId3">
            <a:alphaModFix/>
          </a:blip>
          <a:srcRect b="0" l="0" r="0" t="10128"/>
          <a:stretch/>
        </p:blipFill>
        <p:spPr>
          <a:xfrm>
            <a:off x="3546550" y="1599975"/>
            <a:ext cx="5156025" cy="2601201"/>
          </a:xfrm>
          <a:prstGeom prst="rect">
            <a:avLst/>
          </a:prstGeom>
          <a:noFill/>
          <a:ln>
            <a:noFill/>
          </a:ln>
        </p:spPr>
      </p:pic>
      <p:pic>
        <p:nvPicPr>
          <p:cNvPr id="89" name="Google Shape;89;p15"/>
          <p:cNvPicPr preferRelativeResize="0"/>
          <p:nvPr/>
        </p:nvPicPr>
        <p:blipFill rotWithShape="1">
          <a:blip r:embed="rId4">
            <a:alphaModFix/>
          </a:blip>
          <a:srcRect b="0" l="0" r="0" t="1893"/>
          <a:stretch/>
        </p:blipFill>
        <p:spPr>
          <a:xfrm>
            <a:off x="589675" y="1156150"/>
            <a:ext cx="2956876" cy="34794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6"/>
          <p:cNvSpPr txBox="1"/>
          <p:nvPr>
            <p:ph type="title"/>
          </p:nvPr>
        </p:nvSpPr>
        <p:spPr>
          <a:xfrm>
            <a:off x="541000" y="434575"/>
            <a:ext cx="8136600" cy="5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Benefit </a:t>
            </a:r>
            <a:r>
              <a:rPr lang="en" sz="2800">
                <a:solidFill>
                  <a:srgbClr val="FFB600"/>
                </a:solidFill>
              </a:rPr>
              <a:t>Segment </a:t>
            </a:r>
            <a:r>
              <a:rPr lang="en" sz="2800"/>
              <a:t>1:</a:t>
            </a:r>
            <a:r>
              <a:rPr lang="en" sz="2800"/>
              <a:t> Older boys</a:t>
            </a:r>
            <a:endParaRPr sz="2800">
              <a:solidFill>
                <a:srgbClr val="FFB600"/>
              </a:solidFill>
            </a:endParaRPr>
          </a:p>
        </p:txBody>
      </p:sp>
      <p:sp>
        <p:nvSpPr>
          <p:cNvPr id="95" name="Google Shape;95;p16"/>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96" name="Google Shape;96;p16"/>
          <p:cNvSpPr/>
          <p:nvPr/>
        </p:nvSpPr>
        <p:spPr>
          <a:xfrm>
            <a:off x="8055177" y="292676"/>
            <a:ext cx="796167" cy="796157"/>
          </a:xfrm>
          <a:custGeom>
            <a:rect b="b" l="l" r="r" t="t"/>
            <a:pathLst>
              <a:path extrusionOk="0" h="16071" w="16072">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7" name="Google Shape;97;p16"/>
          <p:cNvPicPr preferRelativeResize="0"/>
          <p:nvPr/>
        </p:nvPicPr>
        <p:blipFill rotWithShape="1">
          <a:blip r:embed="rId3">
            <a:alphaModFix/>
          </a:blip>
          <a:srcRect b="0" l="18023" r="20018" t="0"/>
          <a:stretch/>
        </p:blipFill>
        <p:spPr>
          <a:xfrm>
            <a:off x="598325" y="1148475"/>
            <a:ext cx="1841950" cy="2437500"/>
          </a:xfrm>
          <a:prstGeom prst="rect">
            <a:avLst/>
          </a:prstGeom>
          <a:noFill/>
          <a:ln>
            <a:noFill/>
          </a:ln>
        </p:spPr>
      </p:pic>
      <p:sp>
        <p:nvSpPr>
          <p:cNvPr id="98" name="Google Shape;98;p16"/>
          <p:cNvSpPr txBox="1"/>
          <p:nvPr/>
        </p:nvSpPr>
        <p:spPr>
          <a:xfrm>
            <a:off x="481750" y="3738375"/>
            <a:ext cx="6762000" cy="57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Raleway Light"/>
                <a:ea typeface="Raleway Light"/>
                <a:cs typeface="Raleway Light"/>
                <a:sym typeface="Raleway Light"/>
              </a:rPr>
              <a:t>18’’ Bouncing Racing(Low price)</a:t>
            </a:r>
            <a:endParaRPr sz="2000">
              <a:latin typeface="Raleway Light"/>
              <a:ea typeface="Raleway Light"/>
              <a:cs typeface="Raleway Light"/>
              <a:sym typeface="Raleway Light"/>
            </a:endParaRPr>
          </a:p>
          <a:p>
            <a:pPr indent="0" lvl="0" marL="0" rtl="0" algn="l">
              <a:spcBef>
                <a:spcPts val="0"/>
              </a:spcBef>
              <a:spcAft>
                <a:spcPts val="0"/>
              </a:spcAft>
              <a:buNone/>
            </a:pPr>
            <a:r>
              <a:rPr lang="en" sz="2000">
                <a:latin typeface="Raleway Light"/>
                <a:ea typeface="Raleway Light"/>
                <a:cs typeface="Raleway Light"/>
                <a:sym typeface="Raleway Light"/>
              </a:rPr>
              <a:t>26’’ Bouncing Racing(Low price)</a:t>
            </a:r>
            <a:endParaRPr sz="2000">
              <a:latin typeface="Raleway Light"/>
              <a:ea typeface="Raleway Light"/>
              <a:cs typeface="Raleway Light"/>
              <a:sym typeface="Raleway Light"/>
            </a:endParaRPr>
          </a:p>
        </p:txBody>
      </p:sp>
      <p:pic>
        <p:nvPicPr>
          <p:cNvPr id="99" name="Google Shape;99;p16"/>
          <p:cNvPicPr preferRelativeResize="0"/>
          <p:nvPr/>
        </p:nvPicPr>
        <p:blipFill rotWithShape="1">
          <a:blip r:embed="rId4">
            <a:alphaModFix/>
          </a:blip>
          <a:srcRect b="0" l="18593" r="19448" t="0"/>
          <a:stretch/>
        </p:blipFill>
        <p:spPr>
          <a:xfrm>
            <a:off x="2481825" y="1144325"/>
            <a:ext cx="1841950" cy="2437505"/>
          </a:xfrm>
          <a:prstGeom prst="rect">
            <a:avLst/>
          </a:prstGeom>
          <a:noFill/>
          <a:ln>
            <a:noFill/>
          </a:ln>
        </p:spPr>
      </p:pic>
      <p:pic>
        <p:nvPicPr>
          <p:cNvPr id="100" name="Google Shape;100;p16"/>
          <p:cNvPicPr preferRelativeResize="0"/>
          <p:nvPr/>
        </p:nvPicPr>
        <p:blipFill>
          <a:blip r:embed="rId5">
            <a:alphaModFix/>
          </a:blip>
          <a:stretch>
            <a:fillRect/>
          </a:stretch>
        </p:blipFill>
        <p:spPr>
          <a:xfrm>
            <a:off x="4632750" y="1140175"/>
            <a:ext cx="4164799" cy="3522349"/>
          </a:xfrm>
          <a:prstGeom prst="rect">
            <a:avLst/>
          </a:prstGeom>
          <a:noFill/>
          <a:ln>
            <a:noFill/>
          </a:ln>
        </p:spPr>
      </p:pic>
      <p:sp>
        <p:nvSpPr>
          <p:cNvPr id="101" name="Google Shape;101;p16"/>
          <p:cNvSpPr/>
          <p:nvPr/>
        </p:nvSpPr>
        <p:spPr>
          <a:xfrm>
            <a:off x="5110594" y="1496299"/>
            <a:ext cx="280500" cy="1768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p:cNvSpPr/>
          <p:nvPr/>
        </p:nvSpPr>
        <p:spPr>
          <a:xfrm>
            <a:off x="6036936" y="2695124"/>
            <a:ext cx="280500" cy="571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6"/>
          <p:cNvSpPr/>
          <p:nvPr/>
        </p:nvSpPr>
        <p:spPr>
          <a:xfrm>
            <a:off x="6963250" y="3257306"/>
            <a:ext cx="280500" cy="850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p:nvPr/>
        </p:nvSpPr>
        <p:spPr>
          <a:xfrm>
            <a:off x="7889575" y="3257306"/>
            <a:ext cx="280500" cy="670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7"/>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110" name="Google Shape;110;p17"/>
          <p:cNvSpPr/>
          <p:nvPr/>
        </p:nvSpPr>
        <p:spPr>
          <a:xfrm>
            <a:off x="8055177" y="292676"/>
            <a:ext cx="796167" cy="796157"/>
          </a:xfrm>
          <a:custGeom>
            <a:rect b="b" l="l" r="r" t="t"/>
            <a:pathLst>
              <a:path extrusionOk="0" h="16071" w="16072">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1" name="Google Shape;111;p17"/>
          <p:cNvPicPr preferRelativeResize="0"/>
          <p:nvPr/>
        </p:nvPicPr>
        <p:blipFill rotWithShape="1">
          <a:blip r:embed="rId3">
            <a:alphaModFix/>
          </a:blip>
          <a:srcRect b="0" l="16227" r="17186" t="0"/>
          <a:stretch/>
        </p:blipFill>
        <p:spPr>
          <a:xfrm>
            <a:off x="502900" y="1152350"/>
            <a:ext cx="1844975" cy="2532850"/>
          </a:xfrm>
          <a:prstGeom prst="rect">
            <a:avLst/>
          </a:prstGeom>
          <a:noFill/>
          <a:ln>
            <a:noFill/>
          </a:ln>
        </p:spPr>
      </p:pic>
      <p:pic>
        <p:nvPicPr>
          <p:cNvPr id="112" name="Google Shape;112;p17"/>
          <p:cNvPicPr preferRelativeResize="0"/>
          <p:nvPr/>
        </p:nvPicPr>
        <p:blipFill rotWithShape="1">
          <a:blip r:embed="rId4">
            <a:alphaModFix/>
          </a:blip>
          <a:srcRect b="0" l="15455" r="17258" t="0"/>
          <a:stretch/>
        </p:blipFill>
        <p:spPr>
          <a:xfrm>
            <a:off x="2493275" y="1152350"/>
            <a:ext cx="1803874" cy="2532849"/>
          </a:xfrm>
          <a:prstGeom prst="rect">
            <a:avLst/>
          </a:prstGeom>
          <a:noFill/>
          <a:ln>
            <a:noFill/>
          </a:ln>
        </p:spPr>
      </p:pic>
      <p:sp>
        <p:nvSpPr>
          <p:cNvPr id="113" name="Google Shape;113;p17"/>
          <p:cNvSpPr txBox="1"/>
          <p:nvPr>
            <p:ph type="title"/>
          </p:nvPr>
        </p:nvSpPr>
        <p:spPr>
          <a:xfrm>
            <a:off x="541000" y="434575"/>
            <a:ext cx="81429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Benefit </a:t>
            </a:r>
            <a:r>
              <a:rPr lang="en" sz="2800">
                <a:solidFill>
                  <a:srgbClr val="FFB600"/>
                </a:solidFill>
              </a:rPr>
              <a:t>Segment </a:t>
            </a:r>
            <a:r>
              <a:rPr lang="en" sz="2800"/>
              <a:t>2:</a:t>
            </a:r>
            <a:r>
              <a:rPr lang="en" sz="2800">
                <a:solidFill>
                  <a:srgbClr val="FFB600"/>
                </a:solidFill>
              </a:rPr>
              <a:t> </a:t>
            </a:r>
            <a:r>
              <a:rPr lang="en" sz="2800"/>
              <a:t>Younger Children</a:t>
            </a:r>
            <a:endParaRPr sz="2800">
              <a:solidFill>
                <a:srgbClr val="FFB600"/>
              </a:solidFill>
            </a:endParaRPr>
          </a:p>
        </p:txBody>
      </p:sp>
      <p:sp>
        <p:nvSpPr>
          <p:cNvPr id="114" name="Google Shape;114;p17"/>
          <p:cNvSpPr txBox="1"/>
          <p:nvPr/>
        </p:nvSpPr>
        <p:spPr>
          <a:xfrm>
            <a:off x="0" y="3685200"/>
            <a:ext cx="5124900" cy="6597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sz="2000">
                <a:latin typeface="Raleway Light"/>
                <a:ea typeface="Raleway Light"/>
                <a:cs typeface="Raleway Light"/>
                <a:sym typeface="Raleway Light"/>
              </a:rPr>
              <a:t>18” Rocking Racing (Low Price)</a:t>
            </a:r>
            <a:endParaRPr sz="2000">
              <a:latin typeface="Raleway Light"/>
              <a:ea typeface="Raleway Light"/>
              <a:cs typeface="Raleway Light"/>
              <a:sym typeface="Raleway Light"/>
            </a:endParaRPr>
          </a:p>
          <a:p>
            <a:pPr indent="0" lvl="0" marL="457200" rtl="0" algn="l">
              <a:spcBef>
                <a:spcPts val="0"/>
              </a:spcBef>
              <a:spcAft>
                <a:spcPts val="0"/>
              </a:spcAft>
              <a:buNone/>
            </a:pPr>
            <a:r>
              <a:rPr lang="en" sz="2000">
                <a:latin typeface="Raleway Light"/>
                <a:ea typeface="Raleway Light"/>
                <a:cs typeface="Raleway Light"/>
                <a:sym typeface="Raleway Light"/>
              </a:rPr>
              <a:t>18” Rocking Glamour (Low Price)</a:t>
            </a:r>
            <a:endParaRPr sz="2000">
              <a:latin typeface="Raleway Light"/>
              <a:ea typeface="Raleway Light"/>
              <a:cs typeface="Raleway Light"/>
              <a:sym typeface="Raleway Light"/>
            </a:endParaRPr>
          </a:p>
        </p:txBody>
      </p:sp>
      <p:pic>
        <p:nvPicPr>
          <p:cNvPr id="115" name="Google Shape;115;p17"/>
          <p:cNvPicPr preferRelativeResize="0"/>
          <p:nvPr/>
        </p:nvPicPr>
        <p:blipFill>
          <a:blip r:embed="rId5">
            <a:alphaModFix/>
          </a:blip>
          <a:stretch>
            <a:fillRect/>
          </a:stretch>
        </p:blipFill>
        <p:spPr>
          <a:xfrm>
            <a:off x="4632750" y="1140175"/>
            <a:ext cx="4164799" cy="3522349"/>
          </a:xfrm>
          <a:prstGeom prst="rect">
            <a:avLst/>
          </a:prstGeom>
          <a:noFill/>
          <a:ln>
            <a:noFill/>
          </a:ln>
        </p:spPr>
      </p:pic>
      <p:sp>
        <p:nvSpPr>
          <p:cNvPr id="116" name="Google Shape;116;p17"/>
          <p:cNvSpPr/>
          <p:nvPr/>
        </p:nvSpPr>
        <p:spPr>
          <a:xfrm>
            <a:off x="5315400" y="2235650"/>
            <a:ext cx="280500" cy="1029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7"/>
          <p:cNvSpPr/>
          <p:nvPr/>
        </p:nvSpPr>
        <p:spPr>
          <a:xfrm>
            <a:off x="6239875" y="3252298"/>
            <a:ext cx="280500" cy="670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7"/>
          <p:cNvSpPr/>
          <p:nvPr/>
        </p:nvSpPr>
        <p:spPr>
          <a:xfrm>
            <a:off x="7175850" y="2352724"/>
            <a:ext cx="280500" cy="9009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a:off x="8108125" y="3008347"/>
            <a:ext cx="280500" cy="2709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541000" y="434575"/>
            <a:ext cx="6866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Benefit </a:t>
            </a:r>
            <a:r>
              <a:rPr lang="en" sz="2800">
                <a:solidFill>
                  <a:srgbClr val="FFB600"/>
                </a:solidFill>
              </a:rPr>
              <a:t>Segment </a:t>
            </a:r>
            <a:r>
              <a:rPr lang="en" sz="2800"/>
              <a:t>3</a:t>
            </a:r>
            <a:r>
              <a:rPr lang="en" sz="2800"/>
              <a:t>: Girls</a:t>
            </a:r>
            <a:endParaRPr sz="2800">
              <a:solidFill>
                <a:srgbClr val="FFB600"/>
              </a:solidFill>
            </a:endParaRPr>
          </a:p>
          <a:p>
            <a:pPr indent="0" lvl="0" marL="0" rtl="0" algn="l">
              <a:spcBef>
                <a:spcPts val="0"/>
              </a:spcBef>
              <a:spcAft>
                <a:spcPts val="0"/>
              </a:spcAft>
              <a:buNone/>
            </a:pPr>
            <a:r>
              <a:t/>
            </a:r>
            <a:endParaRPr sz="2800">
              <a:solidFill>
                <a:srgbClr val="FFB600"/>
              </a:solidFill>
            </a:endParaRPr>
          </a:p>
        </p:txBody>
      </p:sp>
      <p:sp>
        <p:nvSpPr>
          <p:cNvPr id="125" name="Google Shape;125;p18"/>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126" name="Google Shape;126;p18"/>
          <p:cNvSpPr/>
          <p:nvPr/>
        </p:nvSpPr>
        <p:spPr>
          <a:xfrm>
            <a:off x="8055177" y="292676"/>
            <a:ext cx="796167" cy="796157"/>
          </a:xfrm>
          <a:custGeom>
            <a:rect b="b" l="l" r="r" t="t"/>
            <a:pathLst>
              <a:path extrusionOk="0" h="16071" w="16072">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 name="Google Shape;127;p18"/>
          <p:cNvPicPr preferRelativeResize="0"/>
          <p:nvPr/>
        </p:nvPicPr>
        <p:blipFill rotWithShape="1">
          <a:blip r:embed="rId3">
            <a:alphaModFix/>
          </a:blip>
          <a:srcRect b="0" l="11096" r="12110" t="0"/>
          <a:stretch/>
        </p:blipFill>
        <p:spPr>
          <a:xfrm>
            <a:off x="2463775" y="1170187"/>
            <a:ext cx="1885425" cy="2448425"/>
          </a:xfrm>
          <a:prstGeom prst="rect">
            <a:avLst/>
          </a:prstGeom>
          <a:noFill/>
          <a:ln>
            <a:noFill/>
          </a:ln>
        </p:spPr>
      </p:pic>
      <p:pic>
        <p:nvPicPr>
          <p:cNvPr id="128" name="Google Shape;128;p18"/>
          <p:cNvPicPr preferRelativeResize="0"/>
          <p:nvPr/>
        </p:nvPicPr>
        <p:blipFill rotWithShape="1">
          <a:blip r:embed="rId4">
            <a:alphaModFix/>
          </a:blip>
          <a:srcRect b="0" l="11471" r="10967" t="0"/>
          <a:stretch/>
        </p:blipFill>
        <p:spPr>
          <a:xfrm>
            <a:off x="500625" y="1178999"/>
            <a:ext cx="1885425" cy="2430795"/>
          </a:xfrm>
          <a:prstGeom prst="rect">
            <a:avLst/>
          </a:prstGeom>
          <a:noFill/>
          <a:ln>
            <a:noFill/>
          </a:ln>
        </p:spPr>
      </p:pic>
      <p:sp>
        <p:nvSpPr>
          <p:cNvPr id="129" name="Google Shape;129;p18"/>
          <p:cNvSpPr txBox="1"/>
          <p:nvPr/>
        </p:nvSpPr>
        <p:spPr>
          <a:xfrm>
            <a:off x="411050" y="3708750"/>
            <a:ext cx="5653800" cy="65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Raleway Light"/>
                <a:ea typeface="Raleway Light"/>
                <a:cs typeface="Raleway Light"/>
                <a:sym typeface="Raleway Light"/>
              </a:rPr>
              <a:t>26</a:t>
            </a:r>
            <a:r>
              <a:rPr lang="en" sz="2000">
                <a:latin typeface="Raleway Light"/>
                <a:ea typeface="Raleway Light"/>
                <a:cs typeface="Raleway Light"/>
                <a:sym typeface="Raleway Light"/>
              </a:rPr>
              <a:t>” Rocking Glamour (Low Price)</a:t>
            </a:r>
            <a:endParaRPr sz="2000">
              <a:latin typeface="Raleway Light"/>
              <a:ea typeface="Raleway Light"/>
              <a:cs typeface="Raleway Light"/>
              <a:sym typeface="Raleway Light"/>
            </a:endParaRPr>
          </a:p>
          <a:p>
            <a:pPr indent="0" lvl="0" marL="0" rtl="0" algn="l">
              <a:spcBef>
                <a:spcPts val="0"/>
              </a:spcBef>
              <a:spcAft>
                <a:spcPts val="0"/>
              </a:spcAft>
              <a:buNone/>
            </a:pPr>
            <a:r>
              <a:rPr lang="en" sz="2000">
                <a:latin typeface="Raleway Light"/>
                <a:ea typeface="Raleway Light"/>
                <a:cs typeface="Raleway Light"/>
                <a:sym typeface="Raleway Light"/>
              </a:rPr>
              <a:t>26” Bouncing Glamour (Low Price)</a:t>
            </a:r>
            <a:endParaRPr sz="2000">
              <a:latin typeface="Raleway Light"/>
              <a:ea typeface="Raleway Light"/>
              <a:cs typeface="Raleway Light"/>
              <a:sym typeface="Raleway Light"/>
            </a:endParaRPr>
          </a:p>
        </p:txBody>
      </p:sp>
      <p:pic>
        <p:nvPicPr>
          <p:cNvPr id="130" name="Google Shape;130;p18"/>
          <p:cNvPicPr preferRelativeResize="0"/>
          <p:nvPr/>
        </p:nvPicPr>
        <p:blipFill>
          <a:blip r:embed="rId5">
            <a:alphaModFix/>
          </a:blip>
          <a:stretch>
            <a:fillRect/>
          </a:stretch>
        </p:blipFill>
        <p:spPr>
          <a:xfrm>
            <a:off x="4426925" y="1170175"/>
            <a:ext cx="4164799" cy="3440999"/>
          </a:xfrm>
          <a:prstGeom prst="rect">
            <a:avLst/>
          </a:prstGeom>
          <a:noFill/>
          <a:ln>
            <a:noFill/>
          </a:ln>
        </p:spPr>
      </p:pic>
      <p:sp>
        <p:nvSpPr>
          <p:cNvPr id="131" name="Google Shape;131;p18"/>
          <p:cNvSpPr/>
          <p:nvPr/>
        </p:nvSpPr>
        <p:spPr>
          <a:xfrm>
            <a:off x="5313200" y="2373975"/>
            <a:ext cx="280500" cy="850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a:off x="6247325" y="1831401"/>
            <a:ext cx="280500" cy="13929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a:off x="7181450" y="2517200"/>
            <a:ext cx="280500" cy="7071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p:nvPr/>
        </p:nvSpPr>
        <p:spPr>
          <a:xfrm>
            <a:off x="8107782" y="2258284"/>
            <a:ext cx="280500" cy="9849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19"/>
          <p:cNvSpPr txBox="1"/>
          <p:nvPr>
            <p:ph type="title"/>
          </p:nvPr>
        </p:nvSpPr>
        <p:spPr>
          <a:xfrm>
            <a:off x="541000" y="434575"/>
            <a:ext cx="6866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Market </a:t>
            </a:r>
            <a:r>
              <a:rPr lang="en" sz="3000">
                <a:solidFill>
                  <a:srgbClr val="FFB600"/>
                </a:solidFill>
              </a:rPr>
              <a:t>Simulation (Current Market)</a:t>
            </a:r>
            <a:endParaRPr sz="3000">
              <a:solidFill>
                <a:srgbClr val="FFB600"/>
              </a:solidFill>
            </a:endParaRPr>
          </a:p>
        </p:txBody>
      </p:sp>
      <p:sp>
        <p:nvSpPr>
          <p:cNvPr id="140" name="Google Shape;140;p19"/>
          <p:cNvSpPr txBox="1"/>
          <p:nvPr>
            <p:ph idx="1" type="body"/>
          </p:nvPr>
        </p:nvSpPr>
        <p:spPr>
          <a:xfrm>
            <a:off x="922000" y="1885951"/>
            <a:ext cx="6866100" cy="23661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a:t>Here you have a list of items</a:t>
            </a:r>
            <a:endParaRPr/>
          </a:p>
          <a:p>
            <a:pPr indent="-342900" lvl="0" marL="457200" rtl="0" algn="l">
              <a:spcBef>
                <a:spcPts val="0"/>
              </a:spcBef>
              <a:spcAft>
                <a:spcPts val="0"/>
              </a:spcAft>
              <a:buSzPts val="1800"/>
              <a:buChar char="●"/>
            </a:pPr>
            <a:r>
              <a:rPr lang="en"/>
              <a:t>And some text</a:t>
            </a:r>
            <a:endParaRPr/>
          </a:p>
          <a:p>
            <a:pPr indent="-342900" lvl="0" marL="457200" rtl="0" algn="l">
              <a:spcBef>
                <a:spcPts val="0"/>
              </a:spcBef>
              <a:spcAft>
                <a:spcPts val="0"/>
              </a:spcAft>
              <a:buSzPts val="1800"/>
              <a:buChar char="●"/>
            </a:pPr>
            <a:r>
              <a:rPr lang="en"/>
              <a:t>But remember not to overload your slides with content</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Your audience will listen to you or read the content, but won’t do both. </a:t>
            </a:r>
            <a:endParaRPr/>
          </a:p>
        </p:txBody>
      </p:sp>
      <p:sp>
        <p:nvSpPr>
          <p:cNvPr id="141" name="Google Shape;141;p19"/>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142" name="Google Shape;142;p19"/>
          <p:cNvGrpSpPr/>
          <p:nvPr/>
        </p:nvGrpSpPr>
        <p:grpSpPr>
          <a:xfrm>
            <a:off x="8119638" y="225980"/>
            <a:ext cx="539546" cy="879605"/>
            <a:chOff x="6730350" y="2315900"/>
            <a:chExt cx="257700" cy="420100"/>
          </a:xfrm>
        </p:grpSpPr>
        <p:sp>
          <p:nvSpPr>
            <p:cNvPr id="143" name="Google Shape;143;p19"/>
            <p:cNvSpPr/>
            <p:nvPr/>
          </p:nvSpPr>
          <p:spPr>
            <a:xfrm>
              <a:off x="6807900" y="26712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9"/>
            <p:cNvSpPr/>
            <p:nvPr/>
          </p:nvSpPr>
          <p:spPr>
            <a:xfrm>
              <a:off x="6807900" y="26364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9"/>
            <p:cNvSpPr/>
            <p:nvPr/>
          </p:nvSpPr>
          <p:spPr>
            <a:xfrm>
              <a:off x="6807900" y="2706075"/>
              <a:ext cx="102600" cy="29925"/>
            </a:xfrm>
            <a:custGeom>
              <a:rect b="b" l="l" r="r" t="t"/>
              <a:pathLst>
                <a:path extrusionOk="0" h="1197" w="4104">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9"/>
            <p:cNvSpPr/>
            <p:nvPr/>
          </p:nvSpPr>
          <p:spPr>
            <a:xfrm>
              <a:off x="6811575" y="2463675"/>
              <a:ext cx="95275" cy="160600"/>
            </a:xfrm>
            <a:custGeom>
              <a:rect b="b" l="l" r="r" t="t"/>
              <a:pathLst>
                <a:path extrusionOk="0" h="6424" w="3811">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9"/>
            <p:cNvSpPr/>
            <p:nvPr/>
          </p:nvSpPr>
          <p:spPr>
            <a:xfrm>
              <a:off x="6730350" y="2315900"/>
              <a:ext cx="257700" cy="308375"/>
            </a:xfrm>
            <a:custGeom>
              <a:rect b="b" l="l" r="r" t="t"/>
              <a:pathLst>
                <a:path extrusionOk="0" h="12335" w="10308">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8" name="Google Shape;148;p19"/>
          <p:cNvPicPr preferRelativeResize="0"/>
          <p:nvPr/>
        </p:nvPicPr>
        <p:blipFill>
          <a:blip r:embed="rId3">
            <a:alphaModFix/>
          </a:blip>
          <a:stretch>
            <a:fillRect/>
          </a:stretch>
        </p:blipFill>
        <p:spPr>
          <a:xfrm>
            <a:off x="592344" y="1482601"/>
            <a:ext cx="7959320" cy="2366101"/>
          </a:xfrm>
          <a:prstGeom prst="rect">
            <a:avLst/>
          </a:prstGeom>
          <a:noFill/>
          <a:ln>
            <a:noFill/>
          </a:ln>
        </p:spPr>
      </p:pic>
      <p:cxnSp>
        <p:nvCxnSpPr>
          <p:cNvPr id="149" name="Google Shape;149;p19"/>
          <p:cNvCxnSpPr>
            <a:endCxn id="148" idx="0"/>
          </p:cNvCxnSpPr>
          <p:nvPr/>
        </p:nvCxnSpPr>
        <p:spPr>
          <a:xfrm rot="10800000">
            <a:off x="4572003" y="1482601"/>
            <a:ext cx="13500" cy="1075200"/>
          </a:xfrm>
          <a:prstGeom prst="straightConnector1">
            <a:avLst/>
          </a:prstGeom>
          <a:noFill/>
          <a:ln cap="flat" cmpd="sng" w="28575">
            <a:solidFill>
              <a:schemeClr val="dk2"/>
            </a:solidFill>
            <a:prstDash val="dash"/>
            <a:round/>
            <a:headEnd len="med" w="med" type="none"/>
            <a:tailEnd len="med" w="med" type="none"/>
          </a:ln>
        </p:spPr>
      </p:cxnSp>
      <p:cxnSp>
        <p:nvCxnSpPr>
          <p:cNvPr id="150" name="Google Shape;150;p19"/>
          <p:cNvCxnSpPr/>
          <p:nvPr/>
        </p:nvCxnSpPr>
        <p:spPr>
          <a:xfrm>
            <a:off x="4585400" y="2538300"/>
            <a:ext cx="822900" cy="1362000"/>
          </a:xfrm>
          <a:prstGeom prst="straightConnector1">
            <a:avLst/>
          </a:prstGeom>
          <a:noFill/>
          <a:ln cap="flat" cmpd="sng" w="28575">
            <a:solidFill>
              <a:schemeClr val="dk2"/>
            </a:solidFill>
            <a:prstDash val="dash"/>
            <a:round/>
            <a:headEnd len="med" w="med" type="none"/>
            <a:tailEnd len="med" w="med" type="none"/>
          </a:ln>
        </p:spPr>
      </p:cxnSp>
      <p:sp>
        <p:nvSpPr>
          <p:cNvPr id="151" name="Google Shape;151;p19"/>
          <p:cNvSpPr txBox="1"/>
          <p:nvPr/>
        </p:nvSpPr>
        <p:spPr>
          <a:xfrm>
            <a:off x="4560750" y="3586650"/>
            <a:ext cx="4150500" cy="441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a:solidFill>
                  <a:srgbClr val="B45F06"/>
                </a:solidFill>
                <a:latin typeface="Raleway"/>
                <a:ea typeface="Raleway"/>
                <a:cs typeface="Raleway"/>
                <a:sym typeface="Raleway"/>
              </a:rPr>
              <a:t>Our current market share: </a:t>
            </a:r>
            <a:endParaRPr b="1">
              <a:solidFill>
                <a:srgbClr val="B45F06"/>
              </a:solidFill>
              <a:latin typeface="Raleway"/>
              <a:ea typeface="Raleway"/>
              <a:cs typeface="Raleway"/>
              <a:sym typeface="Raleway"/>
            </a:endParaRPr>
          </a:p>
          <a:p>
            <a:pPr indent="0" lvl="0" marL="0" rtl="0" algn="r">
              <a:spcBef>
                <a:spcPts val="0"/>
              </a:spcBef>
              <a:spcAft>
                <a:spcPts val="0"/>
              </a:spcAft>
              <a:buNone/>
            </a:pPr>
            <a:r>
              <a:rPr b="1" lang="en">
                <a:solidFill>
                  <a:srgbClr val="B45F06"/>
                </a:solidFill>
                <a:latin typeface="Raleway"/>
                <a:ea typeface="Raleway"/>
                <a:cs typeface="Raleway"/>
                <a:sym typeface="Raleway"/>
              </a:rPr>
              <a:t>43%</a:t>
            </a:r>
            <a:endParaRPr b="1">
              <a:solidFill>
                <a:srgbClr val="B45F06"/>
              </a:solidFill>
              <a:latin typeface="Raleway"/>
              <a:ea typeface="Raleway"/>
              <a:cs typeface="Raleway"/>
              <a:sym typeface="Raleway"/>
            </a:endParaRPr>
          </a:p>
          <a:p>
            <a:pPr indent="0" lvl="0" marL="0" rtl="0" algn="r">
              <a:spcBef>
                <a:spcPts val="0"/>
              </a:spcBef>
              <a:spcAft>
                <a:spcPts val="0"/>
              </a:spcAft>
              <a:buNone/>
            </a:pPr>
            <a:r>
              <a:rPr b="1" lang="en">
                <a:solidFill>
                  <a:srgbClr val="B45F06"/>
                </a:solidFill>
                <a:latin typeface="Raleway"/>
                <a:ea typeface="Raleway"/>
                <a:cs typeface="Raleway"/>
                <a:sym typeface="Raleway"/>
              </a:rPr>
              <a:t>Profit prediction over a 5 year period: </a:t>
            </a:r>
            <a:endParaRPr b="1">
              <a:solidFill>
                <a:srgbClr val="B45F06"/>
              </a:solidFill>
              <a:latin typeface="Raleway"/>
              <a:ea typeface="Raleway"/>
              <a:cs typeface="Raleway"/>
              <a:sym typeface="Raleway"/>
            </a:endParaRPr>
          </a:p>
          <a:p>
            <a:pPr indent="0" lvl="0" marL="0" rtl="0" algn="r">
              <a:spcBef>
                <a:spcPts val="0"/>
              </a:spcBef>
              <a:spcAft>
                <a:spcPts val="0"/>
              </a:spcAft>
              <a:buNone/>
            </a:pPr>
            <a:r>
              <a:rPr b="1" lang="en">
                <a:solidFill>
                  <a:srgbClr val="B45F06"/>
                </a:solidFill>
                <a:latin typeface="Raleway"/>
                <a:ea typeface="Raleway"/>
                <a:cs typeface="Raleway"/>
                <a:sym typeface="Raleway"/>
              </a:rPr>
              <a:t>$415k</a:t>
            </a:r>
            <a:endParaRPr b="1">
              <a:solidFill>
                <a:srgbClr val="B45F06"/>
              </a:solidFill>
              <a:latin typeface="Raleway"/>
              <a:ea typeface="Raleway"/>
              <a:cs typeface="Raleway"/>
              <a:sym typeface="Raleway"/>
            </a:endParaRPr>
          </a:p>
        </p:txBody>
      </p:sp>
      <p:sp>
        <p:nvSpPr>
          <p:cNvPr id="152" name="Google Shape;152;p19"/>
          <p:cNvSpPr txBox="1"/>
          <p:nvPr/>
        </p:nvSpPr>
        <p:spPr>
          <a:xfrm>
            <a:off x="287550" y="3533325"/>
            <a:ext cx="3499200" cy="441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a:solidFill>
                  <a:srgbClr val="980000"/>
                </a:solidFill>
                <a:latin typeface="Raleway"/>
                <a:ea typeface="Raleway"/>
                <a:cs typeface="Raleway"/>
                <a:sym typeface="Raleway"/>
              </a:rPr>
              <a:t>Competitor’s</a:t>
            </a:r>
            <a:r>
              <a:rPr b="1" lang="en">
                <a:solidFill>
                  <a:srgbClr val="980000"/>
                </a:solidFill>
                <a:latin typeface="Raleway"/>
                <a:ea typeface="Raleway"/>
                <a:cs typeface="Raleway"/>
                <a:sym typeface="Raleway"/>
              </a:rPr>
              <a:t> current </a:t>
            </a:r>
            <a:r>
              <a:rPr b="1" lang="en">
                <a:solidFill>
                  <a:srgbClr val="980000"/>
                </a:solidFill>
                <a:latin typeface="Raleway"/>
                <a:ea typeface="Raleway"/>
                <a:cs typeface="Raleway"/>
                <a:sym typeface="Raleway"/>
              </a:rPr>
              <a:t>market share: 57%</a:t>
            </a:r>
            <a:endParaRPr b="1">
              <a:solidFill>
                <a:srgbClr val="980000"/>
              </a:solidFill>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pic>
        <p:nvPicPr>
          <p:cNvPr id="157" name="Google Shape;157;p20"/>
          <p:cNvPicPr preferRelativeResize="0"/>
          <p:nvPr/>
        </p:nvPicPr>
        <p:blipFill>
          <a:blip r:embed="rId3">
            <a:alphaModFix/>
          </a:blip>
          <a:stretch>
            <a:fillRect/>
          </a:stretch>
        </p:blipFill>
        <p:spPr>
          <a:xfrm>
            <a:off x="403275" y="874243"/>
            <a:ext cx="4313173" cy="1417049"/>
          </a:xfrm>
          <a:prstGeom prst="rect">
            <a:avLst/>
          </a:prstGeom>
          <a:noFill/>
          <a:ln>
            <a:noFill/>
          </a:ln>
        </p:spPr>
      </p:pic>
      <p:pic>
        <p:nvPicPr>
          <p:cNvPr id="158" name="Google Shape;158;p20"/>
          <p:cNvPicPr preferRelativeResize="0"/>
          <p:nvPr/>
        </p:nvPicPr>
        <p:blipFill>
          <a:blip r:embed="rId4">
            <a:alphaModFix/>
          </a:blip>
          <a:stretch>
            <a:fillRect/>
          </a:stretch>
        </p:blipFill>
        <p:spPr>
          <a:xfrm>
            <a:off x="403275" y="2094530"/>
            <a:ext cx="4313178" cy="1417049"/>
          </a:xfrm>
          <a:prstGeom prst="rect">
            <a:avLst/>
          </a:prstGeom>
          <a:noFill/>
          <a:ln>
            <a:noFill/>
          </a:ln>
        </p:spPr>
      </p:pic>
      <p:pic>
        <p:nvPicPr>
          <p:cNvPr id="159" name="Google Shape;159;p20"/>
          <p:cNvPicPr preferRelativeResize="0"/>
          <p:nvPr/>
        </p:nvPicPr>
        <p:blipFill>
          <a:blip r:embed="rId5">
            <a:alphaModFix/>
          </a:blip>
          <a:stretch>
            <a:fillRect/>
          </a:stretch>
        </p:blipFill>
        <p:spPr>
          <a:xfrm>
            <a:off x="403275" y="3335759"/>
            <a:ext cx="4313175" cy="1417049"/>
          </a:xfrm>
          <a:prstGeom prst="rect">
            <a:avLst/>
          </a:prstGeom>
          <a:noFill/>
          <a:ln>
            <a:noFill/>
          </a:ln>
        </p:spPr>
      </p:pic>
      <p:sp>
        <p:nvSpPr>
          <p:cNvPr id="160" name="Google Shape;160;p20"/>
          <p:cNvSpPr txBox="1"/>
          <p:nvPr>
            <p:ph type="title"/>
          </p:nvPr>
        </p:nvSpPr>
        <p:spPr>
          <a:xfrm>
            <a:off x="541000" y="434575"/>
            <a:ext cx="6866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Market </a:t>
            </a:r>
            <a:r>
              <a:rPr lang="en" sz="3000">
                <a:solidFill>
                  <a:srgbClr val="FFB600"/>
                </a:solidFill>
              </a:rPr>
              <a:t>S</a:t>
            </a:r>
            <a:r>
              <a:rPr lang="en" sz="3000">
                <a:solidFill>
                  <a:srgbClr val="FFB600"/>
                </a:solidFill>
              </a:rPr>
              <a:t>imulation (PL 3 to PL3)</a:t>
            </a:r>
            <a:endParaRPr sz="3000">
              <a:solidFill>
                <a:srgbClr val="FFB600"/>
              </a:solidFill>
            </a:endParaRPr>
          </a:p>
        </p:txBody>
      </p:sp>
      <p:sp>
        <p:nvSpPr>
          <p:cNvPr id="161" name="Google Shape;161;p20"/>
          <p:cNvSpPr txBox="1"/>
          <p:nvPr>
            <p:ph idx="1" type="body"/>
          </p:nvPr>
        </p:nvSpPr>
        <p:spPr>
          <a:xfrm>
            <a:off x="5062600" y="1165814"/>
            <a:ext cx="3439800" cy="3517800"/>
          </a:xfrm>
          <a:prstGeom prst="rect">
            <a:avLst/>
          </a:prstGeom>
          <a:ln cap="flat" cmpd="sng" w="9525">
            <a:solidFill>
              <a:srgbClr val="FFB600"/>
            </a:solidFill>
            <a:prstDash val="solid"/>
            <a:round/>
            <a:headEnd len="sm" w="sm" type="none"/>
            <a:tailEnd len="sm" w="sm" type="none"/>
          </a:ln>
        </p:spPr>
        <p:txBody>
          <a:bodyPr anchorCtr="0" anchor="t" bIns="91425" lIns="91425" spcFirstLastPara="1" rIns="91425" wrap="square" tIns="91425">
            <a:noAutofit/>
          </a:bodyPr>
          <a:lstStyle/>
          <a:p>
            <a:pPr indent="-336550" lvl="0" marL="457200" rtl="0" algn="l">
              <a:spcBef>
                <a:spcPts val="600"/>
              </a:spcBef>
              <a:spcAft>
                <a:spcPts val="0"/>
              </a:spcAft>
              <a:buClr>
                <a:srgbClr val="FFB600"/>
              </a:buClr>
              <a:buSzPts val="1700"/>
              <a:buFont typeface="Raleway"/>
              <a:buChar char="●"/>
            </a:pPr>
            <a:r>
              <a:rPr b="1" lang="en" sz="1700">
                <a:latin typeface="Raleway"/>
                <a:ea typeface="Raleway"/>
                <a:cs typeface="Raleway"/>
                <a:sym typeface="Raleway"/>
              </a:rPr>
              <a:t>Switching to product lines of 3</a:t>
            </a:r>
            <a:endParaRPr b="1" sz="1700">
              <a:latin typeface="Raleway"/>
              <a:ea typeface="Raleway"/>
              <a:cs typeface="Raleway"/>
              <a:sym typeface="Raleway"/>
            </a:endParaRPr>
          </a:p>
          <a:p>
            <a:pPr indent="0" lvl="0" marL="457200" rtl="0" algn="l">
              <a:spcBef>
                <a:spcPts val="0"/>
              </a:spcBef>
              <a:spcAft>
                <a:spcPts val="0"/>
              </a:spcAft>
              <a:buNone/>
            </a:pPr>
            <a:r>
              <a:t/>
            </a:r>
            <a:endParaRPr b="1" sz="900">
              <a:latin typeface="Raleway"/>
              <a:ea typeface="Raleway"/>
              <a:cs typeface="Raleway"/>
              <a:sym typeface="Raleway"/>
            </a:endParaRPr>
          </a:p>
          <a:p>
            <a:pPr indent="-336550" lvl="0" marL="457200" rtl="0" algn="l">
              <a:spcBef>
                <a:spcPts val="600"/>
              </a:spcBef>
              <a:spcAft>
                <a:spcPts val="0"/>
              </a:spcAft>
              <a:buClr>
                <a:srgbClr val="FFB600"/>
              </a:buClr>
              <a:buSzPts val="1700"/>
              <a:buFont typeface="Raleway"/>
              <a:buChar char="●"/>
            </a:pPr>
            <a:r>
              <a:rPr b="1" lang="en" sz="1700">
                <a:latin typeface="Raleway"/>
                <a:ea typeface="Raleway"/>
                <a:cs typeface="Raleway"/>
                <a:sym typeface="Raleway"/>
              </a:rPr>
              <a:t>All prices at $139.99 at first, l</a:t>
            </a:r>
            <a:r>
              <a:rPr b="1" lang="en" sz="1700">
                <a:solidFill>
                  <a:schemeClr val="dk2"/>
                </a:solidFill>
                <a:latin typeface="Raleway"/>
                <a:ea typeface="Raleway"/>
                <a:cs typeface="Raleway"/>
                <a:sym typeface="Raleway"/>
              </a:rPr>
              <a:t>ower depending on competitor response</a:t>
            </a:r>
            <a:endParaRPr b="1" sz="1700">
              <a:solidFill>
                <a:schemeClr val="dk2"/>
              </a:solidFill>
              <a:latin typeface="Raleway"/>
              <a:ea typeface="Raleway"/>
              <a:cs typeface="Raleway"/>
              <a:sym typeface="Raleway"/>
            </a:endParaRPr>
          </a:p>
          <a:p>
            <a:pPr indent="0" lvl="0" marL="457200" rtl="0" algn="l">
              <a:spcBef>
                <a:spcPts val="0"/>
              </a:spcBef>
              <a:spcAft>
                <a:spcPts val="0"/>
              </a:spcAft>
              <a:buNone/>
            </a:pPr>
            <a:r>
              <a:t/>
            </a:r>
            <a:endParaRPr b="1" sz="900">
              <a:solidFill>
                <a:schemeClr val="dk2"/>
              </a:solidFill>
              <a:latin typeface="Raleway"/>
              <a:ea typeface="Raleway"/>
              <a:cs typeface="Raleway"/>
              <a:sym typeface="Raleway"/>
            </a:endParaRPr>
          </a:p>
          <a:p>
            <a:pPr indent="-336550" lvl="0" marL="457200" rtl="0" algn="l">
              <a:spcBef>
                <a:spcPts val="600"/>
              </a:spcBef>
              <a:spcAft>
                <a:spcPts val="0"/>
              </a:spcAft>
              <a:buClr>
                <a:srgbClr val="FFB600"/>
              </a:buClr>
              <a:buSzPts val="1700"/>
              <a:buFont typeface="Raleway"/>
              <a:buChar char="●"/>
            </a:pPr>
            <a:r>
              <a:rPr b="1" lang="en" sz="1700">
                <a:solidFill>
                  <a:schemeClr val="dk2"/>
                </a:solidFill>
                <a:latin typeface="Raleway"/>
                <a:ea typeface="Raleway"/>
                <a:cs typeface="Raleway"/>
                <a:sym typeface="Raleway"/>
              </a:rPr>
              <a:t>Change product line in the year after</a:t>
            </a:r>
            <a:endParaRPr b="1" sz="1700">
              <a:solidFill>
                <a:schemeClr val="dk2"/>
              </a:solidFill>
              <a:latin typeface="Raleway"/>
              <a:ea typeface="Raleway"/>
              <a:cs typeface="Raleway"/>
              <a:sym typeface="Raleway"/>
            </a:endParaRPr>
          </a:p>
          <a:p>
            <a:pPr indent="0" lvl="0" marL="457200" rtl="0" algn="l">
              <a:spcBef>
                <a:spcPts val="0"/>
              </a:spcBef>
              <a:spcAft>
                <a:spcPts val="0"/>
              </a:spcAft>
              <a:buNone/>
            </a:pPr>
            <a:r>
              <a:t/>
            </a:r>
            <a:endParaRPr b="1" sz="900">
              <a:latin typeface="Raleway"/>
              <a:ea typeface="Raleway"/>
              <a:cs typeface="Raleway"/>
              <a:sym typeface="Raleway"/>
            </a:endParaRPr>
          </a:p>
          <a:p>
            <a:pPr indent="-336550" lvl="0" marL="457200" rtl="0" algn="l">
              <a:spcBef>
                <a:spcPts val="600"/>
              </a:spcBef>
              <a:spcAft>
                <a:spcPts val="0"/>
              </a:spcAft>
              <a:buClr>
                <a:srgbClr val="FFB600"/>
              </a:buClr>
              <a:buSzPts val="1700"/>
              <a:buFont typeface="Raleway"/>
              <a:buChar char="●"/>
            </a:pPr>
            <a:r>
              <a:rPr b="1" lang="en" sz="1700">
                <a:latin typeface="Raleway"/>
                <a:ea typeface="Raleway"/>
                <a:cs typeface="Raleway"/>
                <a:sym typeface="Raleway"/>
              </a:rPr>
              <a:t>Expected Profits:</a:t>
            </a:r>
            <a:endParaRPr b="1" sz="1700">
              <a:latin typeface="Raleway"/>
              <a:ea typeface="Raleway"/>
              <a:cs typeface="Raleway"/>
              <a:sym typeface="Raleway"/>
            </a:endParaRPr>
          </a:p>
          <a:p>
            <a:pPr indent="-336550" lvl="1" marL="914400" rtl="0" algn="l">
              <a:spcBef>
                <a:spcPts val="0"/>
              </a:spcBef>
              <a:spcAft>
                <a:spcPts val="0"/>
              </a:spcAft>
              <a:buClr>
                <a:schemeClr val="dk2"/>
              </a:buClr>
              <a:buSzPts val="1700"/>
              <a:buFont typeface="Raleway"/>
              <a:buChar char="○"/>
            </a:pPr>
            <a:r>
              <a:rPr b="1" lang="en" sz="1700">
                <a:solidFill>
                  <a:schemeClr val="dk2"/>
                </a:solidFill>
                <a:latin typeface="Raleway"/>
                <a:ea typeface="Raleway"/>
                <a:cs typeface="Raleway"/>
                <a:sym typeface="Raleway"/>
              </a:rPr>
              <a:t>Increase by 75%</a:t>
            </a:r>
            <a:endParaRPr b="1" sz="1700">
              <a:solidFill>
                <a:schemeClr val="dk2"/>
              </a:solidFill>
              <a:latin typeface="Raleway"/>
              <a:ea typeface="Raleway"/>
              <a:cs typeface="Raleway"/>
              <a:sym typeface="Raleway"/>
            </a:endParaRPr>
          </a:p>
          <a:p>
            <a:pPr indent="-336550" lvl="1" marL="914400" rtl="0" algn="l">
              <a:spcBef>
                <a:spcPts val="0"/>
              </a:spcBef>
              <a:spcAft>
                <a:spcPts val="0"/>
              </a:spcAft>
              <a:buClr>
                <a:schemeClr val="dk2"/>
              </a:buClr>
              <a:buSzPts val="1700"/>
              <a:buFont typeface="Raleway"/>
              <a:buChar char="○"/>
            </a:pPr>
            <a:r>
              <a:rPr b="1" lang="en" sz="1700">
                <a:solidFill>
                  <a:schemeClr val="dk2"/>
                </a:solidFill>
                <a:latin typeface="Raleway"/>
                <a:ea typeface="Raleway"/>
                <a:cs typeface="Raleway"/>
                <a:sym typeface="Raleway"/>
              </a:rPr>
              <a:t>$313K</a:t>
            </a:r>
            <a:endParaRPr b="1" sz="1700">
              <a:latin typeface="Raleway"/>
              <a:ea typeface="Raleway"/>
              <a:cs typeface="Raleway"/>
              <a:sym typeface="Raleway"/>
            </a:endParaRPr>
          </a:p>
          <a:p>
            <a:pPr indent="0" lvl="0" marL="0" rtl="0" algn="l">
              <a:spcBef>
                <a:spcPts val="600"/>
              </a:spcBef>
              <a:spcAft>
                <a:spcPts val="0"/>
              </a:spcAft>
              <a:buNone/>
            </a:pPr>
            <a:r>
              <a:t/>
            </a:r>
            <a:endParaRPr/>
          </a:p>
        </p:txBody>
      </p:sp>
      <p:sp>
        <p:nvSpPr>
          <p:cNvPr id="162" name="Google Shape;162;p20"/>
          <p:cNvSpPr txBox="1"/>
          <p:nvPr>
            <p:ph idx="12" type="sldNum"/>
          </p:nvPr>
        </p:nvSpPr>
        <p:spPr>
          <a:xfrm>
            <a:off x="8604400" y="4590300"/>
            <a:ext cx="539700" cy="55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163" name="Google Shape;163;p20"/>
          <p:cNvGrpSpPr/>
          <p:nvPr/>
        </p:nvGrpSpPr>
        <p:grpSpPr>
          <a:xfrm>
            <a:off x="8119638" y="225980"/>
            <a:ext cx="539546" cy="879605"/>
            <a:chOff x="6730350" y="2315900"/>
            <a:chExt cx="257700" cy="420100"/>
          </a:xfrm>
        </p:grpSpPr>
        <p:sp>
          <p:nvSpPr>
            <p:cNvPr id="164" name="Google Shape;164;p20"/>
            <p:cNvSpPr/>
            <p:nvPr/>
          </p:nvSpPr>
          <p:spPr>
            <a:xfrm>
              <a:off x="6807900" y="26712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6807900" y="2636450"/>
              <a:ext cx="102600" cy="22625"/>
            </a:xfrm>
            <a:custGeom>
              <a:rect b="b" l="l" r="r" t="t"/>
              <a:pathLst>
                <a:path extrusionOk="0" h="905" w="4104">
                  <a:moveTo>
                    <a:pt x="1" y="1"/>
                  </a:moveTo>
                  <a:lnTo>
                    <a:pt x="1" y="905"/>
                  </a:lnTo>
                  <a:lnTo>
                    <a:pt x="4104" y="905"/>
                  </a:lnTo>
                  <a:lnTo>
                    <a:pt x="410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6807900" y="2706075"/>
              <a:ext cx="102600" cy="29925"/>
            </a:xfrm>
            <a:custGeom>
              <a:rect b="b" l="l" r="r" t="t"/>
              <a:pathLst>
                <a:path extrusionOk="0" h="1197" w="4104">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6811575" y="2463675"/>
              <a:ext cx="95275" cy="160600"/>
            </a:xfrm>
            <a:custGeom>
              <a:rect b="b" l="l" r="r" t="t"/>
              <a:pathLst>
                <a:path extrusionOk="0" h="6424" w="3811">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6730350" y="2315900"/>
              <a:ext cx="257700" cy="308375"/>
            </a:xfrm>
            <a:custGeom>
              <a:rect b="b" l="l" r="r" t="t"/>
              <a:pathLst>
                <a:path extrusionOk="0" h="12335" w="10308">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FFB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20"/>
          <p:cNvSpPr/>
          <p:nvPr/>
        </p:nvSpPr>
        <p:spPr>
          <a:xfrm>
            <a:off x="2533825" y="2094525"/>
            <a:ext cx="86700" cy="196800"/>
          </a:xfrm>
          <a:prstGeom prst="downArrow">
            <a:avLst>
              <a:gd fmla="val 50000" name="adj1"/>
              <a:gd fmla="val 50000" name="adj2"/>
            </a:avLst>
          </a:prstGeom>
          <a:solidFill>
            <a:srgbClr val="FFB6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a:off x="2533825" y="3313725"/>
            <a:ext cx="86700" cy="196800"/>
          </a:xfrm>
          <a:prstGeom prst="downArrow">
            <a:avLst>
              <a:gd fmla="val 50000" name="adj1"/>
              <a:gd fmla="val 50000" name="adj2"/>
            </a:avLst>
          </a:prstGeom>
          <a:solidFill>
            <a:srgbClr val="FFB6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liv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